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58" r:id="rId5"/>
    <p:sldId id="265" r:id="rId6"/>
    <p:sldId id="257" r:id="rId7"/>
    <p:sldId id="266" r:id="rId8"/>
    <p:sldId id="269" r:id="rId9"/>
    <p:sldId id="278" r:id="rId10"/>
    <p:sldId id="279" r:id="rId11"/>
    <p:sldId id="268" r:id="rId12"/>
    <p:sldId id="288" r:id="rId13"/>
    <p:sldId id="287" r:id="rId14"/>
    <p:sldId id="289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59" r:id="rId23"/>
    <p:sldId id="260" r:id="rId24"/>
    <p:sldId id="290" r:id="rId25"/>
    <p:sldId id="298" r:id="rId26"/>
    <p:sldId id="299" r:id="rId27"/>
    <p:sldId id="300" r:id="rId28"/>
    <p:sldId id="261" r:id="rId29"/>
    <p:sldId id="262" r:id="rId30"/>
    <p:sldId id="301" r:id="rId31"/>
    <p:sldId id="303" r:id="rId32"/>
    <p:sldId id="304" r:id="rId33"/>
    <p:sldId id="302" r:id="rId34"/>
    <p:sldId id="306" r:id="rId35"/>
    <p:sldId id="307" r:id="rId36"/>
    <p:sldId id="308" r:id="rId37"/>
    <p:sldId id="263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54805"/>
    <a:srgbClr val="14548C"/>
    <a:srgbClr val="67A0CF"/>
    <a:srgbClr val="568DED"/>
    <a:srgbClr val="85A944"/>
    <a:srgbClr val="FFFFFF"/>
    <a:srgbClr val="DCDCDC"/>
    <a:srgbClr val="F0F0F0"/>
    <a:srgbClr val="E6E6E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7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6.wmf"/><Relationship Id="rId8" Type="http://schemas.openxmlformats.org/officeDocument/2006/relationships/image" Target="../media/image65.wmf"/><Relationship Id="rId7" Type="http://schemas.openxmlformats.org/officeDocument/2006/relationships/image" Target="../media/image64.wmf"/><Relationship Id="rId6" Type="http://schemas.openxmlformats.org/officeDocument/2006/relationships/image" Target="../media/image63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0" Type="http://schemas.openxmlformats.org/officeDocument/2006/relationships/image" Target="../media/image67.wmf"/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5" Type="http://schemas.openxmlformats.org/officeDocument/2006/relationships/image" Target="../media/image74.wmf"/><Relationship Id="rId4" Type="http://schemas.openxmlformats.org/officeDocument/2006/relationships/image" Target="../media/image73.wmf"/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6" Type="http://schemas.openxmlformats.org/officeDocument/2006/relationships/image" Target="../media/image57.wmf"/><Relationship Id="rId5" Type="http://schemas.openxmlformats.org/officeDocument/2006/relationships/image" Target="../media/image29.emf"/><Relationship Id="rId4" Type="http://schemas.openxmlformats.org/officeDocument/2006/relationships/image" Target="../media/image56.wmf"/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适用于多种模态</a:t>
            </a:r>
            <a:endParaRPr lang="zh-CN" altLang="en-US"/>
          </a:p>
          <a:p>
            <a:r>
              <a:rPr lang="zh-CN" altLang="en-US"/>
              <a:t>可以用于真正的机械臂（传统强化学习虽然能够处理高维度输入下的策略学习</a:t>
            </a:r>
            <a:r>
              <a:rPr lang="zh-CN" altLang="en-US"/>
              <a:t>，但由于样本复杂度难以应用于实际场景）</a:t>
            </a:r>
            <a:endParaRPr lang="zh-CN" altLang="en-US"/>
          </a:p>
          <a:p>
            <a:r>
              <a:rPr lang="zh-CN" altLang="en-US"/>
              <a:t>样本效率高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适用于多种模态</a:t>
            </a:r>
            <a:endParaRPr lang="zh-CN" altLang="en-US"/>
          </a:p>
          <a:p>
            <a:r>
              <a:rPr lang="zh-CN" altLang="en-US"/>
              <a:t>可以用于真正的机械臂（传统强化学习虽然能够处理高维度输入下的策略学习</a:t>
            </a:r>
            <a:r>
              <a:rPr lang="zh-CN" altLang="en-US"/>
              <a:t>，但由于样本复杂度难以应用于实际场景）</a:t>
            </a:r>
            <a:endParaRPr lang="zh-CN" altLang="en-US"/>
          </a:p>
          <a:p>
            <a:r>
              <a:rPr lang="zh-CN" altLang="en-US"/>
              <a:t>样本效率高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27.png"/><Relationship Id="rId2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9.xml"/><Relationship Id="rId3" Type="http://schemas.openxmlformats.org/officeDocument/2006/relationships/image" Target="../media/image28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image" Target="../media/image29.emf"/><Relationship Id="rId3" Type="http://schemas.openxmlformats.org/officeDocument/2006/relationships/oleObject" Target="../embeddings/oleObject3.bin"/><Relationship Id="rId2" Type="http://schemas.openxmlformats.org/officeDocument/2006/relationships/tags" Target="../tags/tag81.xml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85.xml"/><Relationship Id="rId7" Type="http://schemas.openxmlformats.org/officeDocument/2006/relationships/oleObject" Target="../embeddings/oleObject7.bin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29.emf"/><Relationship Id="rId3" Type="http://schemas.openxmlformats.org/officeDocument/2006/relationships/oleObject" Target="../embeddings/oleObject6.bin"/><Relationship Id="rId2" Type="http://schemas.openxmlformats.org/officeDocument/2006/relationships/tags" Target="../tags/tag84.xml"/><Relationship Id="rId10" Type="http://schemas.openxmlformats.org/officeDocument/2006/relationships/vmlDrawing" Target="../drawings/vmlDrawing4.vml"/><Relationship Id="rId1" Type="http://schemas.openxmlformats.org/officeDocument/2006/relationships/tags" Target="../tags/tag8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5.v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88.xml"/><Relationship Id="rId6" Type="http://schemas.openxmlformats.org/officeDocument/2006/relationships/image" Target="../media/image34.png"/><Relationship Id="rId5" Type="http://schemas.openxmlformats.org/officeDocument/2006/relationships/oleObject" Target="../embeddings/oleObject9.bin"/><Relationship Id="rId4" Type="http://schemas.openxmlformats.org/officeDocument/2006/relationships/image" Target="../media/image29.emf"/><Relationship Id="rId3" Type="http://schemas.openxmlformats.org/officeDocument/2006/relationships/oleObject" Target="../embeddings/oleObject8.bin"/><Relationship Id="rId2" Type="http://schemas.openxmlformats.org/officeDocument/2006/relationships/tags" Target="../tags/tag87.xml"/><Relationship Id="rId1" Type="http://schemas.openxmlformats.org/officeDocument/2006/relationships/tags" Target="../tags/tag8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oleObject" Target="../embeddings/oleObject14.bin"/><Relationship Id="rId7" Type="http://schemas.openxmlformats.org/officeDocument/2006/relationships/oleObject" Target="../embeddings/oleObject13.bin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9.emf"/><Relationship Id="rId3" Type="http://schemas.openxmlformats.org/officeDocument/2006/relationships/oleObject" Target="../embeddings/oleObject10.bin"/><Relationship Id="rId2" Type="http://schemas.openxmlformats.org/officeDocument/2006/relationships/tags" Target="../tags/tag90.xml"/><Relationship Id="rId12" Type="http://schemas.openxmlformats.org/officeDocument/2006/relationships/vmlDrawing" Target="../drawings/vmlDrawing6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1.xml"/><Relationship Id="rId1" Type="http://schemas.openxmlformats.org/officeDocument/2006/relationships/tags" Target="../tags/tag8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Relationship Id="rId3" Type="http://schemas.openxmlformats.org/officeDocument/2006/relationships/image" Target="../media/image36.png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9.emf"/><Relationship Id="rId3" Type="http://schemas.openxmlformats.org/officeDocument/2006/relationships/oleObject" Target="../embeddings/oleObject15.bin"/><Relationship Id="rId2" Type="http://schemas.openxmlformats.org/officeDocument/2006/relationships/tags" Target="../tags/tag96.xml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97.xml"/><Relationship Id="rId1" Type="http://schemas.openxmlformats.org/officeDocument/2006/relationships/tags" Target="../tags/tag9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wmf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tags" Target="../tags/tag100.xml"/><Relationship Id="rId17" Type="http://schemas.openxmlformats.org/officeDocument/2006/relationships/vmlDrawing" Target="../drawings/vmlDrawing8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01.xml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tags" Target="../tags/tag9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wmf"/><Relationship Id="rId8" Type="http://schemas.openxmlformats.org/officeDocument/2006/relationships/oleObject" Target="../embeddings/oleObject21.bin"/><Relationship Id="rId7" Type="http://schemas.openxmlformats.org/officeDocument/2006/relationships/image" Target="../media/image54.wmf"/><Relationship Id="rId6" Type="http://schemas.openxmlformats.org/officeDocument/2006/relationships/oleObject" Target="../embeddings/oleObject20.bin"/><Relationship Id="rId5" Type="http://schemas.openxmlformats.org/officeDocument/2006/relationships/image" Target="../media/image53.png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1" Type="http://schemas.openxmlformats.org/officeDocument/2006/relationships/vmlDrawing" Target="../drawings/vmlDrawing9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52.emf"/><Relationship Id="rId19" Type="http://schemas.openxmlformats.org/officeDocument/2006/relationships/tags" Target="../tags/tag104.xml"/><Relationship Id="rId18" Type="http://schemas.openxmlformats.org/officeDocument/2006/relationships/image" Target="../media/image43.png"/><Relationship Id="rId17" Type="http://schemas.openxmlformats.org/officeDocument/2006/relationships/image" Target="../media/image42.png"/><Relationship Id="rId16" Type="http://schemas.openxmlformats.org/officeDocument/2006/relationships/image" Target="../media/image57.wmf"/><Relationship Id="rId15" Type="http://schemas.openxmlformats.org/officeDocument/2006/relationships/oleObject" Target="../embeddings/oleObject25.bin"/><Relationship Id="rId14" Type="http://schemas.openxmlformats.org/officeDocument/2006/relationships/oleObject" Target="../embeddings/oleObject24.bin"/><Relationship Id="rId13" Type="http://schemas.openxmlformats.org/officeDocument/2006/relationships/image" Target="../media/image29.emf"/><Relationship Id="rId12" Type="http://schemas.openxmlformats.org/officeDocument/2006/relationships/oleObject" Target="../embeddings/oleObject23.bin"/><Relationship Id="rId11" Type="http://schemas.openxmlformats.org/officeDocument/2006/relationships/image" Target="../media/image56.wmf"/><Relationship Id="rId10" Type="http://schemas.openxmlformats.org/officeDocument/2006/relationships/oleObject" Target="../embeddings/oleObject22.bin"/><Relationship Id="rId1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0.v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5.xml"/><Relationship Id="rId3" Type="http://schemas.openxmlformats.org/officeDocument/2006/relationships/oleObject" Target="../embeddings/oleObject27.bin"/><Relationship Id="rId2" Type="http://schemas.openxmlformats.org/officeDocument/2006/relationships/image" Target="../media/image29.emf"/><Relationship Id="rId1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oleObject" Target="../embeddings/oleObject32.bin"/><Relationship Id="rId7" Type="http://schemas.openxmlformats.org/officeDocument/2006/relationships/oleObject" Target="../embeddings/oleObject31.bin"/><Relationship Id="rId6" Type="http://schemas.openxmlformats.org/officeDocument/2006/relationships/image" Target="../media/image60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29.bin"/><Relationship Id="rId25" Type="http://schemas.openxmlformats.org/officeDocument/2006/relationships/vmlDrawing" Target="../drawings/vmlDrawing11.v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107.xml"/><Relationship Id="rId22" Type="http://schemas.openxmlformats.org/officeDocument/2006/relationships/image" Target="../media/image67.wmf"/><Relationship Id="rId21" Type="http://schemas.openxmlformats.org/officeDocument/2006/relationships/oleObject" Target="../embeddings/oleObject39.bin"/><Relationship Id="rId20" Type="http://schemas.openxmlformats.org/officeDocument/2006/relationships/image" Target="../media/image66.wmf"/><Relationship Id="rId2" Type="http://schemas.openxmlformats.org/officeDocument/2006/relationships/image" Target="../media/image58.wmf"/><Relationship Id="rId19" Type="http://schemas.openxmlformats.org/officeDocument/2006/relationships/oleObject" Target="../embeddings/oleObject38.bin"/><Relationship Id="rId18" Type="http://schemas.openxmlformats.org/officeDocument/2006/relationships/image" Target="../media/image65.wmf"/><Relationship Id="rId17" Type="http://schemas.openxmlformats.org/officeDocument/2006/relationships/oleObject" Target="../embeddings/oleObject37.bin"/><Relationship Id="rId16" Type="http://schemas.openxmlformats.org/officeDocument/2006/relationships/image" Target="../media/image64.w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63.w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61.wmf"/><Relationship Id="rId1" Type="http://schemas.openxmlformats.org/officeDocument/2006/relationships/oleObject" Target="../embeddings/oleObject28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8.xml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73.wmf"/><Relationship Id="rId8" Type="http://schemas.openxmlformats.org/officeDocument/2006/relationships/oleObject" Target="../embeddings/oleObject43.bin"/><Relationship Id="rId7" Type="http://schemas.openxmlformats.org/officeDocument/2006/relationships/image" Target="../media/image72.wmf"/><Relationship Id="rId6" Type="http://schemas.openxmlformats.org/officeDocument/2006/relationships/oleObject" Target="../embeddings/oleObject42.bin"/><Relationship Id="rId5" Type="http://schemas.openxmlformats.org/officeDocument/2006/relationships/image" Target="../media/image71.wmf"/><Relationship Id="rId4" Type="http://schemas.openxmlformats.org/officeDocument/2006/relationships/oleObject" Target="../embeddings/oleObject41.bin"/><Relationship Id="rId3" Type="http://schemas.openxmlformats.org/officeDocument/2006/relationships/image" Target="../media/image70.wmf"/><Relationship Id="rId2" Type="http://schemas.openxmlformats.org/officeDocument/2006/relationships/oleObject" Target="../embeddings/oleObject40.bin"/><Relationship Id="rId14" Type="http://schemas.openxmlformats.org/officeDocument/2006/relationships/vmlDrawing" Target="../drawings/vmlDrawing12.vml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09.xml"/><Relationship Id="rId11" Type="http://schemas.openxmlformats.org/officeDocument/2006/relationships/image" Target="../media/image74.wmf"/><Relationship Id="rId10" Type="http://schemas.openxmlformats.org/officeDocument/2006/relationships/oleObject" Target="../embeddings/oleObject44.bin"/><Relationship Id="rId1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64.xml"/><Relationship Id="rId5" Type="http://schemas.openxmlformats.org/officeDocument/2006/relationships/image" Target="../media/image5.GIF"/><Relationship Id="rId4" Type="http://schemas.openxmlformats.org/officeDocument/2006/relationships/image" Target="../media/image4.GIF"/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2.xml"/><Relationship Id="rId1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3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.bin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65.xml"/><Relationship Id="rId10" Type="http://schemas.openxmlformats.org/officeDocument/2006/relationships/image" Target="../media/image14.emf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image" Target="../media/image17.png"/><Relationship Id="rId3" Type="http://schemas.openxmlformats.org/officeDocument/2006/relationships/tags" Target="../tags/tag67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7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e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40435" y="2068830"/>
            <a:ext cx="11245215" cy="268922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47115" y="2263140"/>
            <a:ext cx="109556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bg1"/>
                </a:solidFill>
              </a:rPr>
              <a:t>Making Sense of Vision and Touch</a:t>
            </a:r>
            <a:r>
              <a:rPr lang="zh-CN" altLang="en-US" sz="3600">
                <a:solidFill>
                  <a:schemeClr val="bg1"/>
                </a:solidFill>
              </a:rPr>
              <a:t>: </a:t>
            </a:r>
            <a:endParaRPr lang="zh-CN" altLang="en-US" sz="36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Self-Supervised Learning of</a:t>
            </a:r>
            <a:endParaRPr lang="zh-CN" altLang="en-US" sz="3200">
              <a:solidFill>
                <a:schemeClr val="bg1"/>
              </a:solidFill>
            </a:endParaRPr>
          </a:p>
          <a:p>
            <a:r>
              <a:rPr lang="zh-CN" altLang="en-US" sz="3200">
                <a:solidFill>
                  <a:schemeClr val="bg1"/>
                </a:solidFill>
              </a:rPr>
              <a:t>Multimodal Representations for Contact-Rich Tasks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2075" y="124460"/>
            <a:ext cx="1095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chemeClr val="accent2"/>
                </a:solidFill>
                <a:latin typeface="苹方 常规" panose="020B0300000000000000" charset="-122"/>
                <a:ea typeface="苹方 常规" panose="020B0300000000000000" charset="-122"/>
              </a:rPr>
              <a:t>Mo-AI Club Tech Salon</a:t>
            </a:r>
            <a:endParaRPr lang="en-US" altLang="zh-CN" sz="3200">
              <a:solidFill>
                <a:schemeClr val="accent2"/>
              </a:solidFill>
              <a:latin typeface="苹方 常规" panose="020B0300000000000000" charset="-122"/>
              <a:ea typeface="苹方 常规" panose="020B03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5080" y="1372235"/>
            <a:ext cx="1095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苹方 常规" panose="020B0300000000000000" charset="-122"/>
                <a:ea typeface="苹方 常规" panose="020B0300000000000000" charset="-122"/>
                <a:sym typeface="+mn-ea"/>
              </a:rPr>
              <a:t>Shared </a:t>
            </a:r>
            <a:r>
              <a:rPr lang="en-US" altLang="zh-CN" sz="3200" b="1">
                <a:latin typeface="苹方 常规" panose="020B0300000000000000" charset="-122"/>
                <a:ea typeface="苹方 常规" panose="020B0300000000000000" charset="-122"/>
              </a:rPr>
              <a:t>Paper :</a:t>
            </a:r>
            <a:endParaRPr lang="en-US" altLang="zh-CN" sz="3200" b="1">
              <a:latin typeface="苹方 常规" panose="020B0300000000000000" charset="-122"/>
              <a:ea typeface="苹方 常规" panose="020B0300000000000000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5080" y="708025"/>
            <a:ext cx="5410200" cy="1066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47115" y="3989070"/>
            <a:ext cx="111004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方正兰亭刊黑_GBK" panose="02000000000000000000" charset="-122"/>
                <a:ea typeface="方正兰亭刊黑_GBK" panose="02000000000000000000" charset="-122"/>
              </a:rPr>
              <a:t>Michelle A. Lee, Yuke Zhu, Krishnan Srinivasan, Parth Shah,Silvio Savarese, Li Fei-Fei, Animesh Garg, Jeannette Bohg</a:t>
            </a:r>
            <a:endParaRPr lang="zh-CN" altLang="en-US">
              <a:solidFill>
                <a:schemeClr val="bg1"/>
              </a:solidFill>
              <a:latin typeface="方正兰亭刊黑_GBK" panose="02000000000000000000" charset="-122"/>
              <a:ea typeface="方正兰亭刊黑_GBK" panose="020000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075" y="5130165"/>
            <a:ext cx="10955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苹方 常规" panose="020B0300000000000000" charset="-122"/>
                <a:ea typeface="苹方 常规" panose="020B0300000000000000" charset="-122"/>
                <a:sym typeface="+mn-ea"/>
              </a:rPr>
              <a:t>Reporter</a:t>
            </a:r>
            <a:r>
              <a:rPr lang="en-US" altLang="zh-CN" sz="3200" b="1">
                <a:latin typeface="苹方 常规" panose="020B0300000000000000" charset="-122"/>
                <a:ea typeface="苹方 常规" panose="020B0300000000000000" charset="-122"/>
              </a:rPr>
              <a:t> :</a:t>
            </a:r>
            <a:endParaRPr lang="en-US" altLang="zh-CN" sz="3200" b="1">
              <a:latin typeface="苹方 常规" panose="020B0300000000000000" charset="-122"/>
              <a:ea typeface="苹方 常规" panose="020B03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82825" y="5130165"/>
            <a:ext cx="109556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Cui Can</a:t>
            </a:r>
            <a:endParaRPr lang="en-US" altLang="zh-CN" sz="3200" b="1">
              <a:latin typeface="微软雅黑 Light" panose="020B0502040204020203" charset="-122"/>
              <a:ea typeface="微软雅黑 Light" panose="020B0502040204020203" charset="-122"/>
              <a:sym typeface="+mn-ea"/>
            </a:endParaRPr>
          </a:p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</a:rPr>
              <a:t>College of Control Science &amp; Engineering, Zhejiang University </a:t>
            </a:r>
            <a:endParaRPr lang="en-US" altLang="zh-CN">
              <a:latin typeface="微软雅黑 Light" panose="020B0502040204020203" charset="-122"/>
              <a:ea typeface="微软雅黑 Light" panose="020B0502040204020203" charset="-122"/>
            </a:endParaRPr>
          </a:p>
          <a:p>
            <a:r>
              <a:rPr lang="en-US" altLang="zh-CN">
                <a:latin typeface="微软雅黑 Light" panose="020B0502040204020203" charset="-122"/>
                <a:ea typeface="微软雅黑 Light" panose="020B0502040204020203" charset="-122"/>
              </a:rPr>
              <a:t>FACT Lab, Institute of Cyber-System &amp; Control</a:t>
            </a:r>
            <a:endParaRPr lang="en-US" altLang="zh-CN">
              <a:latin typeface="微软雅黑 Light" panose="020B0502040204020203" charset="-122"/>
              <a:ea typeface="微软雅黑 Light" panose="020B050204020402020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82825" y="6267450"/>
            <a:ext cx="10955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方正兰亭刊黑_GBK" panose="02000000000000000000" charset="-122"/>
                <a:ea typeface="方正兰亭刊黑_GBK" panose="02000000000000000000" charset="-122"/>
              </a:rPr>
              <a:t>2019.9.7</a:t>
            </a:r>
            <a:endParaRPr lang="en-US" altLang="zh-CN">
              <a:latin typeface="方正兰亭刊黑_GBK" panose="02000000000000000000" charset="-122"/>
              <a:ea typeface="方正兰亭刊黑_GBK" panose="02000000000000000000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27905" y="6408420"/>
            <a:ext cx="7367270" cy="96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4217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ICRA 2019 Best Paper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851535" y="2091055"/>
            <a:ext cx="1074547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Contribution</a:t>
            </a:r>
            <a:r>
              <a:rPr lang="en-US" altLang="zh-CN" sz="2800"/>
              <a:t>:</a:t>
            </a:r>
            <a:endParaRPr lang="en-US" altLang="zh-CN" sz="20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A model for multimodal representation learning from which a contact-rich manipulation policy can be learned.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Demonstration of insertion tasks that effectively utilize both haptic and visual feedback for hole search, peg alignment, and insertion.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Evaluation of generalization to tasks with different peg geometry and of robustness to perturbation and sensor noise. 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8516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Task Formulation of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eg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nsertion </a:t>
            </a:r>
            <a:r>
              <a:rPr lang="en-US" altLang="zh-CN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</a:t>
            </a:r>
            <a:r>
              <a:rPr lang="zh-CN" altLang="en-US"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ask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2640" y="1961515"/>
            <a:ext cx="6059805" cy="4282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81190" y="47796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Haptic feedback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981190" y="26911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Visual feedback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81190" y="1732915"/>
            <a:ext cx="3542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DO NOT</a:t>
            </a:r>
            <a:endParaRPr lang="zh-CN" altLang="en-US"/>
          </a:p>
          <a:p>
            <a:r>
              <a:rPr lang="zh-CN" altLang="en-US"/>
              <a:t>require manual task specification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981190" y="5875655"/>
            <a:ext cx="48037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At </a:t>
            </a:r>
            <a:r>
              <a:rPr lang="zh-CN" altLang="en-US"/>
              <a:t>very different dimensions, frequencies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190" y="2931795"/>
            <a:ext cx="2313940" cy="19856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183005"/>
            <a:ext cx="11270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S</a:t>
            </a:r>
            <a:r>
              <a:rPr sz="2800"/>
              <a:t>ensor </a:t>
            </a:r>
            <a:r>
              <a:rPr lang="en-US" sz="2800"/>
              <a:t>F</a:t>
            </a:r>
            <a:r>
              <a:rPr sz="2800"/>
              <a:t>usion </a:t>
            </a:r>
            <a:r>
              <a:rPr lang="en-US" sz="2800"/>
              <a:t>&amp; Classification     Multimodal Representation L</a:t>
            </a:r>
            <a:r>
              <a:rPr lang="en-US" sz="2800"/>
              <a:t>earning </a:t>
            </a:r>
            <a:endParaRPr 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84505" y="1951990"/>
            <a:ext cx="11270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Goal</a:t>
            </a:r>
            <a:r>
              <a:rPr lang="zh-CN" altLang="en-US" sz="2800"/>
              <a:t>：</a:t>
            </a:r>
            <a:endParaRPr lang="zh-CN" alt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1765300" y="1951990"/>
            <a:ext cx="97034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/>
              <a:t>E</a:t>
            </a:r>
            <a:r>
              <a:rPr sz="2400"/>
              <a:t>valuate the value of combining multisensory information and the ability to transfer multimodal representations across tasks</a:t>
            </a:r>
            <a:r>
              <a:rPr lang="en-US" sz="2400"/>
              <a:t>.</a:t>
            </a:r>
            <a:endParaRPr sz="2400"/>
          </a:p>
          <a:p>
            <a:endParaRPr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100" y="1323340"/>
            <a:ext cx="344805" cy="2419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65300" y="3528060"/>
            <a:ext cx="970343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irst learn a neural network-based feature representation of the multisensory data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,  the resulting compact feature vector serves as input to a policy that is learned through reinforcement learning.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4505" y="3451860"/>
            <a:ext cx="11270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Step</a:t>
            </a:r>
            <a:r>
              <a:rPr lang="zh-CN" altLang="en-US" sz="2800"/>
              <a:t>：</a:t>
            </a:r>
            <a:endParaRPr lang="zh-CN" altLang="en-US" sz="2800"/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Multimodal Representation Model</a:t>
            </a:r>
            <a:endParaRPr 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484505" y="1936750"/>
            <a:ext cx="93649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S</a:t>
            </a:r>
            <a:r>
              <a:rPr lang="zh-CN" altLang="en-US"/>
              <a:t>eeking sources of supervision that do not rely on laborious human annotation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402840"/>
            <a:ext cx="10496550" cy="40436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Modality Encoders</a:t>
            </a:r>
            <a:endParaRPr 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528955" y="2072640"/>
            <a:ext cx="4380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RGB images from a fixed camera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82770" y="194818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6-layer convolutional</a:t>
            </a:r>
            <a:endParaRPr lang="zh-CN" altLang="en-US"/>
          </a:p>
          <a:p>
            <a:r>
              <a:rPr lang="zh-CN" altLang="en-US"/>
              <a:t>neural network (CNN) </a:t>
            </a:r>
            <a:endParaRPr lang="zh-CN" altLang="en-US"/>
          </a:p>
          <a:p>
            <a:r>
              <a:rPr lang="en-US" altLang="zh-CN"/>
              <a:t>Similar to FlowNet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819785" y="2349500"/>
            <a:ext cx="3029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2"/>
                </a:solidFill>
              </a:rPr>
              <a:t>128×128×3 RGB images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7895" y="2225040"/>
            <a:ext cx="13423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1FC Layer</a:t>
            </a:r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84310" y="2225040"/>
            <a:ext cx="3029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128</a:t>
            </a:r>
            <a:r>
              <a:rPr lang="en-US" altLang="zh-CN">
                <a:solidFill>
                  <a:schemeClr val="accent1"/>
                </a:solidFill>
              </a:rPr>
              <a:t>-d Feature Vector</a:t>
            </a:r>
            <a:endParaRPr lang="en-US" altLang="zh-CN">
              <a:solidFill>
                <a:schemeClr val="accent1"/>
              </a:solidFill>
            </a:endParaRPr>
          </a:p>
        </p:txBody>
      </p:sp>
      <p:graphicFrame>
        <p:nvGraphicFramePr>
          <p:cNvPr id="17" name="对象 16"/>
          <p:cNvGraphicFramePr/>
          <p:nvPr/>
        </p:nvGraphicFramePr>
        <p:xfrm>
          <a:off x="4043680" y="216662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3" imgW="4560570" imgH="8207375" progId="Photoshop.Image.13">
                  <p:embed/>
                </p:oleObj>
              </mc:Choice>
              <mc:Fallback>
                <p:oleObj name="" r:id="rId3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3680" y="216662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/>
          <p:nvPr/>
        </p:nvGraphicFramePr>
        <p:xfrm>
          <a:off x="6826885" y="216662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5" imgW="4560570" imgH="8207375" progId="Photoshop.Image.13">
                  <p:embed/>
                </p:oleObj>
              </mc:Choice>
              <mc:Fallback>
                <p:oleObj name="" r:id="rId5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26885" y="216662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/>
          <p:nvPr/>
        </p:nvGraphicFramePr>
        <p:xfrm>
          <a:off x="8630285" y="216598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6" imgW="4560570" imgH="8207375" progId="Photoshop.Image.13">
                  <p:embed/>
                </p:oleObj>
              </mc:Choice>
              <mc:Fallback>
                <p:oleObj name="" r:id="rId6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30285" y="216598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rcRect b="46156"/>
          <a:stretch>
            <a:fillRect/>
          </a:stretch>
        </p:blipFill>
        <p:spPr>
          <a:xfrm>
            <a:off x="2004060" y="5041900"/>
            <a:ext cx="7858125" cy="15875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670" y="2815590"/>
            <a:ext cx="10034905" cy="222631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875270" y="6629400"/>
            <a:ext cx="431736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/>
              <a:t>Reference</a:t>
            </a:r>
            <a:r>
              <a:rPr lang="zh-CN" altLang="en-US" sz="1000"/>
              <a:t>：</a:t>
            </a:r>
            <a:r>
              <a:rPr lang="zh-CN" altLang="en-US" sz="1000"/>
              <a:t>FlowNet: Learning Optical Flow with Convolutional Networks</a:t>
            </a:r>
            <a:endParaRPr lang="zh-CN" altLang="en-US" sz="1000"/>
          </a:p>
        </p:txBody>
      </p:sp>
    </p:spTree>
    <p:custDataLst>
      <p:tags r:id="rId9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Modality Encoders</a:t>
            </a:r>
            <a:endParaRPr 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528955" y="1977390"/>
            <a:ext cx="70358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</a:t>
            </a:r>
            <a:r>
              <a:rPr lang="zh-CN" altLang="en-US"/>
              <a:t>aptic feedback from a wrist-mounted force-torque</a:t>
            </a:r>
            <a:endParaRPr lang="zh-CN" altLang="en-US"/>
          </a:p>
          <a:p>
            <a:r>
              <a:rPr lang="zh-CN" altLang="en-US"/>
              <a:t> (F/T) sensor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9785" y="2622550"/>
            <a:ext cx="30295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2"/>
                </a:solidFill>
              </a:rPr>
              <a:t>Last 32 Readings</a:t>
            </a:r>
            <a:endParaRPr lang="zh-CN" altLang="en-US">
              <a:solidFill>
                <a:schemeClr val="accent2"/>
              </a:solidFill>
            </a:endParaRPr>
          </a:p>
          <a:p>
            <a:r>
              <a:rPr lang="zh-CN" altLang="en-US">
                <a:solidFill>
                  <a:schemeClr val="accent2"/>
                </a:solidFill>
              </a:rPr>
              <a:t>32 × 6 time series</a:t>
            </a:r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60160" y="206883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perform 5-layer causal convolutions </a:t>
            </a:r>
            <a:r>
              <a:rPr lang="en-US" altLang="zh-CN"/>
              <a:t>with </a:t>
            </a:r>
            <a:r>
              <a:rPr lang="zh-CN" altLang="en-US">
                <a:sym typeface="+mn-ea"/>
              </a:rPr>
              <a:t>stride 2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21" name="对象 20"/>
          <p:cNvGraphicFramePr/>
          <p:nvPr/>
        </p:nvGraphicFramePr>
        <p:xfrm>
          <a:off x="5926455" y="227520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3" imgW="4560570" imgH="8207375" progId="Photoshop.Image.13">
                  <p:embed/>
                </p:oleObj>
              </mc:Choice>
              <mc:Fallback>
                <p:oleObj name="" r:id="rId3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26455" y="227520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331845" y="6188075"/>
            <a:ext cx="6012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S</a:t>
            </a:r>
            <a:r>
              <a:rPr lang="zh-CN" altLang="en-US"/>
              <a:t>equence modeling</a:t>
            </a:r>
            <a:r>
              <a:rPr lang="en-US" altLang="zh-CN"/>
              <a:t>. Competitor of LSTM, RNN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7565390" y="6629400"/>
            <a:ext cx="46272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/>
              <a:t>Reference</a:t>
            </a:r>
            <a:r>
              <a:rPr lang="zh-CN" altLang="en-US" sz="1000"/>
              <a:t>：https://deepmind.com/blog/wavenet-generative-model-raw-audio/</a:t>
            </a:r>
            <a:endParaRPr lang="zh-CN" altLang="en-US" sz="10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505" y="3124200"/>
            <a:ext cx="3248025" cy="609600"/>
          </a:xfrm>
          <a:prstGeom prst="rect">
            <a:avLst/>
          </a:prstGeom>
        </p:spPr>
      </p:pic>
      <p:pic>
        <p:nvPicPr>
          <p:cNvPr id="26" name="图片 25" descr="WaveN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2035" y="3877310"/>
            <a:ext cx="5027295" cy="2310765"/>
          </a:xfrm>
          <a:prstGeom prst="rect">
            <a:avLst/>
          </a:prstGeom>
        </p:spPr>
      </p:pic>
      <p:graphicFrame>
        <p:nvGraphicFramePr>
          <p:cNvPr id="28" name="对象 27"/>
          <p:cNvGraphicFramePr/>
          <p:nvPr/>
        </p:nvGraphicFramePr>
        <p:xfrm>
          <a:off x="8900160" y="227457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7" imgW="4560570" imgH="8207375" progId="Photoshop.Image.13">
                  <p:embed/>
                </p:oleObj>
              </mc:Choice>
              <mc:Fallback>
                <p:oleObj name="" r:id="rId7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0160" y="227457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9452610" y="233299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64-d </a:t>
            </a:r>
            <a:r>
              <a:rPr lang="en-US" altLang="zh-CN">
                <a:solidFill>
                  <a:schemeClr val="accent1"/>
                </a:solidFill>
              </a:rPr>
              <a:t>F</a:t>
            </a:r>
            <a:r>
              <a:rPr lang="zh-CN" altLang="en-US">
                <a:solidFill>
                  <a:schemeClr val="accent1"/>
                </a:solidFill>
              </a:rPr>
              <a:t>eature </a:t>
            </a:r>
            <a:r>
              <a:rPr lang="en-US" altLang="zh-CN">
                <a:solidFill>
                  <a:schemeClr val="accent1"/>
                </a:solidFill>
              </a:rPr>
              <a:t>V</a:t>
            </a:r>
            <a:r>
              <a:rPr lang="zh-CN" altLang="en-US">
                <a:solidFill>
                  <a:schemeClr val="accent1"/>
                </a:solidFill>
              </a:rPr>
              <a:t>ector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Modality Encoders</a:t>
            </a:r>
            <a:endParaRPr lang="en-US" sz="2800"/>
          </a:p>
        </p:txBody>
      </p:sp>
      <p:sp>
        <p:nvSpPr>
          <p:cNvPr id="6" name="文本框 5"/>
          <p:cNvSpPr txBox="1"/>
          <p:nvPr/>
        </p:nvSpPr>
        <p:spPr>
          <a:xfrm>
            <a:off x="484505" y="1923415"/>
            <a:ext cx="814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</a:t>
            </a:r>
            <a:r>
              <a:t>roprioceptive data from the joint encoders of the robot arm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2345" y="2374900"/>
            <a:ext cx="5271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accent2"/>
                </a:solidFill>
                <a:sym typeface="+mn-ea"/>
              </a:rPr>
              <a:t>C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urrent position and velocity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of the end-effector </a:t>
            </a:r>
            <a:endParaRPr lang="en-US" altLang="zh-CN">
              <a:solidFill>
                <a:schemeClr val="accent2"/>
              </a:solidFill>
              <a:sym typeface="+mn-ea"/>
            </a:endParaRPr>
          </a:p>
        </p:txBody>
      </p:sp>
      <p:graphicFrame>
        <p:nvGraphicFramePr>
          <p:cNvPr id="24" name="对象 23"/>
          <p:cNvGraphicFramePr/>
          <p:nvPr/>
        </p:nvGraphicFramePr>
        <p:xfrm>
          <a:off x="6753860" y="214439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" r:id="rId3" imgW="4560570" imgH="8207375" progId="Photoshop.Image.13">
                  <p:embed/>
                </p:oleObj>
              </mc:Choice>
              <mc:Fallback>
                <p:oleObj name="" r:id="rId3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53860" y="214439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7220585" y="1923415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2-layer multilayer perceptron</a:t>
            </a:r>
            <a:endParaRPr lang="zh-CN" altLang="en-US"/>
          </a:p>
          <a:p>
            <a:r>
              <a:rPr lang="zh-CN" altLang="en-US"/>
              <a:t>(MLP) </a:t>
            </a:r>
            <a:endParaRPr lang="zh-CN" altLang="en-US"/>
          </a:p>
        </p:txBody>
      </p:sp>
      <p:graphicFrame>
        <p:nvGraphicFramePr>
          <p:cNvPr id="27" name="对象 26"/>
          <p:cNvGraphicFramePr/>
          <p:nvPr/>
        </p:nvGraphicFramePr>
        <p:xfrm>
          <a:off x="9243060" y="214439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5" imgW="4560570" imgH="8207375" progId="Photoshop.Image.13">
                  <p:embed/>
                </p:oleObj>
              </mc:Choice>
              <mc:Fallback>
                <p:oleObj name="" r:id="rId5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43060" y="214439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9652000" y="22002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32</a:t>
            </a:r>
            <a:r>
              <a:rPr lang="zh-CN" altLang="en-US">
                <a:solidFill>
                  <a:schemeClr val="accent1"/>
                </a:solidFill>
              </a:rPr>
              <a:t>-d </a:t>
            </a:r>
            <a:r>
              <a:rPr lang="en-US" altLang="zh-CN">
                <a:solidFill>
                  <a:schemeClr val="accent1"/>
                </a:solidFill>
              </a:rPr>
              <a:t>F</a:t>
            </a:r>
            <a:r>
              <a:rPr lang="zh-CN" altLang="en-US">
                <a:solidFill>
                  <a:schemeClr val="accent1"/>
                </a:solidFill>
              </a:rPr>
              <a:t>eature </a:t>
            </a:r>
            <a:r>
              <a:rPr lang="en-US" altLang="zh-CN">
                <a:solidFill>
                  <a:schemeClr val="accent1"/>
                </a:solidFill>
              </a:rPr>
              <a:t>V</a:t>
            </a:r>
            <a:r>
              <a:rPr lang="zh-CN" altLang="en-US">
                <a:solidFill>
                  <a:schemeClr val="accent1"/>
                </a:solidFill>
              </a:rPr>
              <a:t>ector</a:t>
            </a:r>
            <a:endParaRPr lang="zh-CN" altLang="en-US">
              <a:solidFill>
                <a:schemeClr val="accent1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385" y="3607435"/>
            <a:ext cx="4507865" cy="18719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Modality Encoders</a:t>
            </a:r>
            <a:endParaRPr 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528955" y="2674620"/>
            <a:ext cx="4380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RGB images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8955" y="3315970"/>
            <a:ext cx="7035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</a:t>
            </a:r>
            <a:r>
              <a:rPr lang="zh-CN" altLang="en-US"/>
              <a:t>aptic feedback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28955" y="3957320"/>
            <a:ext cx="814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</a:t>
            </a:r>
            <a:r>
              <a:t>roprioceptive data</a:t>
            </a:r>
          </a:p>
        </p:txBody>
      </p:sp>
      <p:graphicFrame>
        <p:nvGraphicFramePr>
          <p:cNvPr id="17" name="对象 16"/>
          <p:cNvGraphicFramePr/>
          <p:nvPr/>
        </p:nvGraphicFramePr>
        <p:xfrm>
          <a:off x="2182495" y="261620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3" imgW="4560570" imgH="8207375" progId="Photoshop.Image.13">
                  <p:embed/>
                </p:oleObj>
              </mc:Choice>
              <mc:Fallback>
                <p:oleObj name="" r:id="rId3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2495" y="261620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/>
          <p:nvPr/>
        </p:nvGraphicFramePr>
        <p:xfrm>
          <a:off x="2499995" y="325691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5" imgW="4560570" imgH="8207375" progId="Photoshop.Image.13">
                  <p:embed/>
                </p:oleObj>
              </mc:Choice>
              <mc:Fallback>
                <p:oleObj name="" r:id="rId5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9995" y="325691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/>
          <p:nvPr/>
        </p:nvGraphicFramePr>
        <p:xfrm>
          <a:off x="2839085" y="389826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6" imgW="4560570" imgH="8207375" progId="Photoshop.Image.13">
                  <p:embed/>
                </p:oleObj>
              </mc:Choice>
              <mc:Fallback>
                <p:oleObj name="" r:id="rId6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39085" y="389826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331210" y="2675255"/>
            <a:ext cx="30295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128</a:t>
            </a:r>
            <a:r>
              <a:rPr lang="en-US" altLang="zh-CN">
                <a:solidFill>
                  <a:schemeClr val="accent1"/>
                </a:solidFill>
              </a:rPr>
              <a:t>-d Feature Vector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31845" y="331597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64-d </a:t>
            </a:r>
            <a:r>
              <a:rPr lang="en-US" altLang="zh-CN">
                <a:solidFill>
                  <a:schemeClr val="accent1"/>
                </a:solidFill>
              </a:rPr>
              <a:t>F</a:t>
            </a:r>
            <a:r>
              <a:rPr lang="zh-CN" altLang="en-US">
                <a:solidFill>
                  <a:schemeClr val="accent1"/>
                </a:solidFill>
              </a:rPr>
              <a:t>eature </a:t>
            </a:r>
            <a:r>
              <a:rPr lang="en-US" altLang="zh-CN">
                <a:solidFill>
                  <a:schemeClr val="accent1"/>
                </a:solidFill>
              </a:rPr>
              <a:t>V</a:t>
            </a:r>
            <a:r>
              <a:rPr lang="zh-CN" altLang="en-US">
                <a:solidFill>
                  <a:schemeClr val="accent1"/>
                </a:solidFill>
              </a:rPr>
              <a:t>ector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331210" y="39566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1"/>
                </a:solidFill>
              </a:rPr>
              <a:t>32</a:t>
            </a:r>
            <a:r>
              <a:rPr lang="zh-CN" altLang="en-US">
                <a:solidFill>
                  <a:schemeClr val="accent1"/>
                </a:solidFill>
              </a:rPr>
              <a:t>-d </a:t>
            </a:r>
            <a:r>
              <a:rPr lang="en-US" altLang="zh-CN">
                <a:solidFill>
                  <a:schemeClr val="accent1"/>
                </a:solidFill>
              </a:rPr>
              <a:t>F</a:t>
            </a:r>
            <a:r>
              <a:rPr lang="zh-CN" altLang="en-US">
                <a:solidFill>
                  <a:schemeClr val="accent1"/>
                </a:solidFill>
              </a:rPr>
              <a:t>eature </a:t>
            </a:r>
            <a:r>
              <a:rPr lang="en-US" altLang="zh-CN">
                <a:solidFill>
                  <a:schemeClr val="accent1"/>
                </a:solidFill>
              </a:rPr>
              <a:t>V</a:t>
            </a:r>
            <a:r>
              <a:rPr lang="zh-CN" altLang="en-US">
                <a:solidFill>
                  <a:schemeClr val="accent1"/>
                </a:solidFill>
              </a:rPr>
              <a:t>ector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71970" y="317817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M</a:t>
            </a:r>
            <a:r>
              <a:rPr lang="zh-CN" altLang="en-US"/>
              <a:t>ultimodal fusion module (2-layer MLP)</a:t>
            </a:r>
            <a:endParaRPr lang="zh-CN" altLang="en-US"/>
          </a:p>
        </p:txBody>
      </p:sp>
      <p:graphicFrame>
        <p:nvGraphicFramePr>
          <p:cNvPr id="18" name="对象 17"/>
          <p:cNvGraphicFramePr/>
          <p:nvPr/>
        </p:nvGraphicFramePr>
        <p:xfrm>
          <a:off x="6169025" y="325755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7" imgW="4560570" imgH="8207375" progId="Photoshop.Image.13">
                  <p:embed/>
                </p:oleObj>
              </mc:Choice>
              <mc:Fallback>
                <p:oleObj name="" r:id="rId7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69025" y="325755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/>
          <p:nvPr/>
        </p:nvGraphicFramePr>
        <p:xfrm>
          <a:off x="9411970" y="325818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8" imgW="4560570" imgH="8207375" progId="Photoshop.Image.13">
                  <p:embed/>
                </p:oleObj>
              </mc:Choice>
              <mc:Fallback>
                <p:oleObj name="" r:id="rId8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411970" y="325818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9914255" y="1965960"/>
            <a:ext cx="2212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128</a:t>
            </a:r>
            <a:r>
              <a:rPr lang="en-US" altLang="zh-CN">
                <a:solidFill>
                  <a:schemeClr val="accent1"/>
                </a:solidFill>
              </a:rPr>
              <a:t>-d Multimodal Representationr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4190" y="2526030"/>
            <a:ext cx="552450" cy="256222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Self-Supervised Predictions</a:t>
            </a:r>
            <a:endParaRPr 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484505" y="1979295"/>
            <a:ext cx="1170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Number of Modality Encoders </a:t>
            </a:r>
            <a:r>
              <a:rPr lang="en-US" sz="2000">
                <a:sym typeface="+mn-ea"/>
              </a:rPr>
              <a:t>Parameters: Near 50,0000</a:t>
            </a:r>
            <a:endParaRPr lang="zh-CN" altLang="en-US" sz="200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4505" y="2531110"/>
            <a:ext cx="11707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>
                <a:sym typeface="+mn-ea"/>
              </a:rPr>
              <a:t>Representations for control should also encode the action-related information</a:t>
            </a:r>
            <a:endParaRPr lang="en-US" sz="2000"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84505" y="3106420"/>
            <a:ext cx="7872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</a:t>
            </a:r>
            <a:r>
              <a:rPr lang="zh-CN" altLang="en-US"/>
              <a:t>wo action-conditional representation learning objectives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84505" y="3582670"/>
            <a:ext cx="10507345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Model Has to Make Three Prediction</a:t>
            </a: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en-US" altLang="zh-CN"/>
              <a:t>Based on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4448175" y="3690620"/>
            <a:ext cx="5491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solidFill>
                  <a:schemeClr val="accent6"/>
                </a:solidFill>
                <a:sym typeface="+mn-ea"/>
              </a:rPr>
              <a:t>What is t</a:t>
            </a:r>
            <a:r>
              <a:rPr lang="zh-CN" altLang="en-US" b="1">
                <a:solidFill>
                  <a:schemeClr val="accent6"/>
                </a:solidFill>
                <a:sym typeface="+mn-ea"/>
              </a:rPr>
              <a:t>he optical flow generated by the action</a:t>
            </a:r>
            <a:r>
              <a:rPr lang="en-US" altLang="zh-CN" b="1">
                <a:solidFill>
                  <a:schemeClr val="accent6"/>
                </a:solidFill>
                <a:sym typeface="+mn-ea"/>
              </a:rPr>
              <a:t>?</a:t>
            </a:r>
            <a:endParaRPr lang="en-US" altLang="zh-CN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448175" y="4182110"/>
            <a:ext cx="24536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6"/>
                </a:solidFill>
                <a:sym typeface="+mn-ea"/>
              </a:rPr>
              <a:t>Will it make contact?</a:t>
            </a:r>
            <a:endParaRPr lang="en-US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448175" y="4672965"/>
            <a:ext cx="445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solidFill>
                  <a:schemeClr val="accent6"/>
                </a:solidFill>
                <a:sym typeface="+mn-ea"/>
              </a:rPr>
              <a:t>Are these sensory inputs time aligned?</a:t>
            </a:r>
            <a:endParaRPr lang="en-US" b="1">
              <a:solidFill>
                <a:schemeClr val="accent6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36420" y="5360670"/>
            <a:ext cx="34594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chemeClr val="accent1"/>
                </a:solidFill>
                <a:sym typeface="+mn-ea"/>
              </a:rPr>
              <a:t>Encoded Acition Information</a:t>
            </a:r>
            <a:endParaRPr lang="en-US">
              <a:solidFill>
                <a:schemeClr val="accent1"/>
              </a:solidFill>
              <a:sym typeface="+mn-ea"/>
            </a:endParaRPr>
          </a:p>
          <a:p>
            <a:endParaRPr lang="en-US">
              <a:solidFill>
                <a:schemeClr val="accent1"/>
              </a:solidFill>
              <a:sym typeface="+mn-ea"/>
            </a:endParaRPr>
          </a:p>
          <a:p>
            <a:r>
              <a:rPr lang="en-US">
                <a:solidFill>
                  <a:schemeClr val="accent1"/>
                </a:solidFill>
                <a:sym typeface="+mn-ea"/>
              </a:rPr>
              <a:t>Encoded multimodal Information</a:t>
            </a:r>
            <a:endParaRPr lang="en-US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240" y="3474720"/>
            <a:ext cx="1901825" cy="6311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48" name="圆角矩形 47"/>
          <p:cNvSpPr/>
          <p:nvPr/>
        </p:nvSpPr>
        <p:spPr>
          <a:xfrm>
            <a:off x="5588000" y="4255770"/>
            <a:ext cx="3298190" cy="3683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圆角矩形 43"/>
          <p:cNvSpPr/>
          <p:nvPr/>
        </p:nvSpPr>
        <p:spPr>
          <a:xfrm>
            <a:off x="4277360" y="6009005"/>
            <a:ext cx="5203190" cy="65214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7748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Multimodal Representation Learning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5158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Self-Supervised Predictions</a:t>
            </a:r>
            <a:endParaRPr 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484505" y="2444115"/>
            <a:ext cx="81457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The next action</a:t>
            </a:r>
            <a:endParaRPr lang="en-US"/>
          </a:p>
        </p:txBody>
      </p:sp>
      <p:sp>
        <p:nvSpPr>
          <p:cNvPr id="26" name="文本框 25"/>
          <p:cNvSpPr txBox="1"/>
          <p:nvPr/>
        </p:nvSpPr>
        <p:spPr>
          <a:xfrm>
            <a:off x="2887980" y="2167890"/>
            <a:ext cx="2540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2-layer multilayer perceptron</a:t>
            </a:r>
            <a:endParaRPr lang="zh-CN" altLang="en-US"/>
          </a:p>
          <a:p>
            <a:r>
              <a:rPr lang="zh-CN" altLang="en-US"/>
              <a:t>(MLP) 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733675" y="3490595"/>
            <a:ext cx="22129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128</a:t>
            </a:r>
            <a:r>
              <a:rPr lang="en-US" altLang="zh-CN">
                <a:solidFill>
                  <a:schemeClr val="accent1"/>
                </a:solidFill>
              </a:rPr>
              <a:t>-d Multimodal Representationr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08650" y="1580515"/>
            <a:ext cx="299783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6-layer convolutional contact predictor with upsampling</a:t>
            </a:r>
            <a:r>
              <a:rPr lang="en-US" altLang="zh-CN"/>
              <a:t>, use 4 skip connections with encoder</a:t>
            </a:r>
            <a:endParaRPr lang="zh-CN" altLang="en-US"/>
          </a:p>
          <a:p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30285" y="1920240"/>
            <a:ext cx="3442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chemeClr val="accent2"/>
                </a:solidFill>
                <a:sym typeface="+mn-ea"/>
              </a:rPr>
              <a:t>F</a:t>
            </a:r>
            <a:r>
              <a:rPr lang="zh-CN" altLang="en-US">
                <a:solidFill>
                  <a:schemeClr val="accent2"/>
                </a:solidFill>
                <a:sym typeface="+mn-ea"/>
              </a:rPr>
              <a:t>low map of size 128 × 128 × 2</a:t>
            </a:r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8232775" y="186118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3" imgW="4560570" imgH="8207375" progId="Photoshop.Image.13">
                  <p:embed/>
                </p:oleObj>
              </mc:Choice>
              <mc:Fallback>
                <p:oleObj name="" r:id="rId3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2775" y="186118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773420" y="3056890"/>
            <a:ext cx="2667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2-layer MLP  contact</a:t>
            </a:r>
            <a:endParaRPr lang="zh-CN" altLang="en-US"/>
          </a:p>
          <a:p>
            <a:r>
              <a:rPr lang="zh-CN" altLang="en-US"/>
              <a:t>predictor</a:t>
            </a:r>
            <a:r>
              <a:rPr lang="en-US" altLang="zh-CN"/>
              <a:t>, which </a:t>
            </a:r>
            <a:r>
              <a:rPr lang="zh-CN" altLang="en-US"/>
              <a:t>performs binary classification</a:t>
            </a:r>
            <a:endParaRPr lang="zh-CN" altLang="en-US"/>
          </a:p>
        </p:txBody>
      </p:sp>
      <p:graphicFrame>
        <p:nvGraphicFramePr>
          <p:cNvPr id="16" name="对象 15"/>
          <p:cNvGraphicFramePr/>
          <p:nvPr/>
        </p:nvGraphicFramePr>
        <p:xfrm>
          <a:off x="8232775" y="341312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5" imgW="4560570" imgH="8207375" progId="Photoshop.Image.13">
                  <p:embed/>
                </p:oleObj>
              </mc:Choice>
              <mc:Fallback>
                <p:oleObj name="" r:id="rId5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2775" y="341312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630285" y="3490595"/>
            <a:ext cx="3484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2"/>
                </a:solidFill>
                <a:sym typeface="+mn-ea"/>
              </a:rPr>
              <a:t>True/False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773420" y="4729480"/>
            <a:ext cx="26676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2-layer MLP alignment predictor</a:t>
            </a:r>
            <a:r>
              <a:rPr lang="en-US" altLang="zh-CN"/>
              <a:t>, which </a:t>
            </a:r>
            <a:r>
              <a:rPr lang="zh-CN" altLang="en-US"/>
              <a:t>performs binary classification</a:t>
            </a:r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6800" y="2346960"/>
            <a:ext cx="396875" cy="5461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890" y="1831340"/>
            <a:ext cx="396875" cy="54610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090" y="3613150"/>
            <a:ext cx="499110" cy="64262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4790" y="2510155"/>
            <a:ext cx="473710" cy="100584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890" y="4729480"/>
            <a:ext cx="499110" cy="642620"/>
          </a:xfrm>
          <a:prstGeom prst="rect">
            <a:avLst/>
          </a:prstGeom>
        </p:spPr>
      </p:pic>
      <p:graphicFrame>
        <p:nvGraphicFramePr>
          <p:cNvPr id="40" name="对象 39"/>
          <p:cNvGraphicFramePr/>
          <p:nvPr/>
        </p:nvGraphicFramePr>
        <p:xfrm>
          <a:off x="8232775" y="508571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" name="" r:id="rId9" imgW="4560570" imgH="8207375" progId="Photoshop.Image.13">
                  <p:embed/>
                </p:oleObj>
              </mc:Choice>
              <mc:Fallback>
                <p:oleObj name="" r:id="rId9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32775" y="508571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文本框 41"/>
          <p:cNvSpPr txBox="1"/>
          <p:nvPr/>
        </p:nvSpPr>
        <p:spPr>
          <a:xfrm>
            <a:off x="8706485" y="5144135"/>
            <a:ext cx="3484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chemeClr val="accent2"/>
                </a:solidFill>
                <a:sym typeface="+mn-ea"/>
              </a:rPr>
              <a:t>True/False</a:t>
            </a:r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320540" y="6015990"/>
            <a:ext cx="5574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Trained by aligned data and random shifted data</a:t>
            </a:r>
            <a:endParaRPr lang="en-US"/>
          </a:p>
          <a:p>
            <a:r>
              <a:rPr lang="en-US"/>
              <a:t>(cross-entropy loss)</a:t>
            </a:r>
            <a:endParaRPr lang="en-US"/>
          </a:p>
        </p:txBody>
      </p:sp>
      <p:sp>
        <p:nvSpPr>
          <p:cNvPr id="45" name="圆角矩形 44"/>
          <p:cNvSpPr/>
          <p:nvPr/>
        </p:nvSpPr>
        <p:spPr>
          <a:xfrm>
            <a:off x="5315585" y="1014730"/>
            <a:ext cx="5904230" cy="60896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5427980" y="978535"/>
            <a:ext cx="5781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Trained by action-conditional optical flow with endpoint</a:t>
            </a:r>
            <a:endParaRPr lang="en-US"/>
          </a:p>
          <a:p>
            <a:r>
              <a:rPr lang="en-US"/>
              <a:t>error (EPE) loss averaged over all pixels</a:t>
            </a:r>
            <a:endParaRPr lang="en-US"/>
          </a:p>
        </p:txBody>
      </p:sp>
      <p:sp>
        <p:nvSpPr>
          <p:cNvPr id="47" name="文本框 46"/>
          <p:cNvSpPr txBox="1"/>
          <p:nvPr/>
        </p:nvSpPr>
        <p:spPr>
          <a:xfrm>
            <a:off x="5615305" y="4255770"/>
            <a:ext cx="3271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Trained by cross-entropy loss</a:t>
            </a:r>
            <a:endParaRPr lang="en-US"/>
          </a:p>
        </p:txBody>
      </p:sp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588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84465" y="212011"/>
            <a:ext cx="20751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rgbClr val="E1643D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Contents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9645" y="1774111"/>
            <a:ext cx="571373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Background Introduction</a:t>
            </a:r>
            <a:endParaRPr lang="en-US" altLang="zh-CN" sz="3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59645" y="3428286"/>
            <a:ext cx="691642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Design of the Control System</a:t>
            </a:r>
            <a:endParaRPr lang="en-US" altLang="zh-CN" sz="3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9645" y="2587546"/>
            <a:ext cx="863727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Multimodal Representation Learning</a:t>
            </a:r>
            <a:endParaRPr lang="en-US" altLang="zh-CN" sz="3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59645" y="4222036"/>
            <a:ext cx="631444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Experience &amp; Performance</a:t>
            </a:r>
            <a:endParaRPr lang="en-US" altLang="zh-CN" sz="3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59645" y="5009436"/>
            <a:ext cx="239141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Summary</a:t>
            </a:r>
            <a:endParaRPr lang="en-US" altLang="zh-CN" sz="36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  <a:sym typeface="+mn-ea"/>
            </a:endParaRPr>
          </a:p>
        </p:txBody>
      </p:sp>
      <p:sp>
        <p:nvSpPr>
          <p:cNvPr id="22" name="流程图: 合并 21"/>
          <p:cNvSpPr/>
          <p:nvPr/>
        </p:nvSpPr>
        <p:spPr>
          <a:xfrm>
            <a:off x="2179955" y="1930400"/>
            <a:ext cx="379730" cy="333375"/>
          </a:xfrm>
          <a:prstGeom prst="flowChartMerg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流程图: 合并 22"/>
          <p:cNvSpPr/>
          <p:nvPr/>
        </p:nvSpPr>
        <p:spPr>
          <a:xfrm>
            <a:off x="2179955" y="2743200"/>
            <a:ext cx="379730" cy="333375"/>
          </a:xfrm>
          <a:prstGeom prst="flowChartMerg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流程图: 合并 23"/>
          <p:cNvSpPr/>
          <p:nvPr/>
        </p:nvSpPr>
        <p:spPr>
          <a:xfrm>
            <a:off x="2179955" y="3584575"/>
            <a:ext cx="379730" cy="333375"/>
          </a:xfrm>
          <a:prstGeom prst="flowChartMerg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流程图: 合并 24"/>
          <p:cNvSpPr/>
          <p:nvPr/>
        </p:nvSpPr>
        <p:spPr>
          <a:xfrm>
            <a:off x="2179955" y="4378325"/>
            <a:ext cx="379730" cy="333375"/>
          </a:xfrm>
          <a:prstGeom prst="flowChartMerg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流程图: 合并 25"/>
          <p:cNvSpPr/>
          <p:nvPr/>
        </p:nvSpPr>
        <p:spPr>
          <a:xfrm>
            <a:off x="2179955" y="5165725"/>
            <a:ext cx="379730" cy="333375"/>
          </a:xfrm>
          <a:prstGeom prst="flowChartMerg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6369685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Design of the Control System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0850" y="1185545"/>
            <a:ext cx="6210300" cy="4057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24025" y="5457825"/>
            <a:ext cx="87439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</a:t>
            </a:r>
            <a:r>
              <a:rPr lang="zh-CN" altLang="en-US"/>
              <a:t>ontroller takes end-effector position displacements from the policy at 20Hz and outputs robot torque commands at 200Hz. The trajectory generator interpolates high-bandwidth robot trajectories from low-bandwidth policy actions. The impedance PD controller tracks the interpolated trajectory.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>
            <p:custDataLst>
              <p:tags r:id="rId1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84465" y="212011"/>
            <a:ext cx="636968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Design of the Control System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4505" y="178752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Presumption</a:t>
            </a:r>
            <a:r>
              <a:rPr lang="zh-CN" altLang="en-US" sz="2800"/>
              <a:t>：</a:t>
            </a:r>
            <a:r>
              <a:rPr lang="en-US" altLang="zh-CN" sz="2800"/>
              <a:t>F</a:t>
            </a:r>
            <a:r>
              <a:rPr lang="zh-CN" altLang="en-US" sz="2800"/>
              <a:t>inite-horizon Markov Decision Process (MDP) </a:t>
            </a:r>
            <a:endParaRPr lang="zh-CN" altLang="en-US" sz="2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110" y="1872615"/>
            <a:ext cx="526415" cy="3511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7720" y="2223770"/>
            <a:ext cx="506539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/>
              <a:t>with S</a:t>
            </a:r>
            <a:r>
              <a:rPr lang="zh-CN" altLang="en-US" sz="2400"/>
              <a:t>tate space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       </a:t>
            </a:r>
            <a:r>
              <a:rPr lang="en-US" altLang="zh-CN" sz="2400"/>
              <a:t>A</a:t>
            </a:r>
            <a:r>
              <a:rPr lang="zh-CN" altLang="en-US" sz="2400"/>
              <a:t>ction space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       S</a:t>
            </a:r>
            <a:r>
              <a:rPr lang="zh-CN" altLang="en-US" sz="2400"/>
              <a:t>tate transition dynamics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       </a:t>
            </a:r>
            <a:r>
              <a:rPr lang="en-US" altLang="zh-CN" sz="2400"/>
              <a:t>I</a:t>
            </a:r>
            <a:r>
              <a:rPr lang="zh-CN" altLang="en-US" sz="2400"/>
              <a:t>nitial state distribution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       R</a:t>
            </a:r>
            <a:r>
              <a:rPr lang="zh-CN" altLang="en-US" sz="2400"/>
              <a:t>eward function</a:t>
            </a:r>
            <a:r>
              <a:rPr lang="en-US" altLang="zh-CN" sz="2400"/>
              <a:t>(single step)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       D</a:t>
            </a:r>
            <a:r>
              <a:rPr lang="zh-CN" altLang="en-US" sz="2400"/>
              <a:t>iscount factor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       </a:t>
            </a:r>
            <a:r>
              <a:rPr lang="en-US" altLang="zh-CN" sz="2400"/>
              <a:t>Time horizon</a:t>
            </a:r>
            <a:endParaRPr lang="en-US" altLang="zh-CN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       Stochastic policy </a:t>
            </a:r>
            <a:endParaRPr lang="en-US" altLang="zh-CN" sz="2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360" y="2454910"/>
            <a:ext cx="245745" cy="3282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7105" y="3033395"/>
            <a:ext cx="252095" cy="262890"/>
          </a:xfrm>
          <a:prstGeom prst="rect">
            <a:avLst/>
          </a:prstGeom>
        </p:spPr>
      </p:pic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92557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914400" imgH="215900" progId="Equation.KSEE3">
                  <p:embed/>
                </p:oleObj>
              </mc:Choice>
              <mc:Fallback>
                <p:oleObj name=""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8800" y="392557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Reinforcement Learning of the task</a:t>
            </a:r>
            <a:r>
              <a:rPr lang="zh-CN" altLang="en-US" sz="2800"/>
              <a:t> </a:t>
            </a:r>
            <a:endParaRPr lang="zh-CN" altLang="en-US" sz="280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1055" y="4116070"/>
            <a:ext cx="295275" cy="3048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9730" y="3554095"/>
            <a:ext cx="1228725" cy="2571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3335" y="3543935"/>
            <a:ext cx="409575" cy="3048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055" y="4687570"/>
            <a:ext cx="1504950" cy="2286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69030" y="5197475"/>
            <a:ext cx="962025" cy="29527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7555" y="5761355"/>
            <a:ext cx="209550" cy="25717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41115" y="6303645"/>
            <a:ext cx="1504950" cy="3048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graphicFrame>
        <p:nvGraphicFramePr>
          <p:cNvPr id="33" name="对象 32"/>
          <p:cNvGraphicFramePr/>
          <p:nvPr/>
        </p:nvGraphicFramePr>
        <p:xfrm>
          <a:off x="5696585" y="3321050"/>
          <a:ext cx="2444115" cy="1682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1" imgW="2743200" imgH="1828800" progId="Photoshop.Image.13">
                  <p:embed/>
                </p:oleObj>
              </mc:Choice>
              <mc:Fallback>
                <p:oleObj name="" r:id="rId1" imgW="2743200" imgH="1828800" progId="Photoshop.Image.13">
                  <p:embed/>
                  <p:pic>
                    <p:nvPicPr>
                      <p:cNvPr id="0" name="图片 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96585" y="3321050"/>
                        <a:ext cx="2444115" cy="1682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直接连接符 6"/>
          <p:cNvCxnSpPr/>
          <p:nvPr>
            <p:custDataLst>
              <p:tags r:id="rId3"/>
            </p:custDataLst>
          </p:nvPr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484465" y="212011"/>
            <a:ext cx="636968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Design of the Control System</a:t>
            </a: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Reward Design</a:t>
            </a:r>
            <a:endParaRPr 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1950085"/>
            <a:ext cx="2895600" cy="933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54655" y="3896360"/>
            <a:ext cx="1540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Policy </a:t>
            </a:r>
            <a:endParaRPr lang="en-US" sz="280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77970" y="4000500"/>
          <a:ext cx="324485" cy="32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6" imgW="139700" imgH="139700" progId="Equation.KSEE3">
                  <p:embed/>
                </p:oleObj>
              </mc:Choice>
              <mc:Fallback>
                <p:oleObj name="" r:id="rId6" imgW="139700" imgH="1397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7970" y="4000500"/>
                        <a:ext cx="324485" cy="32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966018" y="3896043"/>
          <a:ext cx="326390" cy="53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8" imgW="139700" imgH="228600" progId="Equation.KSEE3">
                  <p:embed/>
                </p:oleObj>
              </mc:Choice>
              <mc:Fallback>
                <p:oleObj name="" r:id="rId8" imgW="1397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66018" y="3896043"/>
                        <a:ext cx="326390" cy="532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724901" y="3873183"/>
          <a:ext cx="356235" cy="532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10" imgW="152400" imgH="228600" progId="Equation.KSEE3">
                  <p:embed/>
                </p:oleObj>
              </mc:Choice>
              <mc:Fallback>
                <p:oleObj name="" r:id="rId10" imgW="152400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24901" y="3873183"/>
                        <a:ext cx="356235" cy="532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/>
          <p:nvPr/>
        </p:nvGraphicFramePr>
        <p:xfrm>
          <a:off x="5292725" y="391922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2" imgW="4560570" imgH="8207375" progId="Photoshop.Image.13">
                  <p:embed/>
                </p:oleObj>
              </mc:Choice>
              <mc:Fallback>
                <p:oleObj name="" r:id="rId12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92725" y="391922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/>
          <p:nvPr/>
        </p:nvGraphicFramePr>
        <p:xfrm>
          <a:off x="8312785" y="391985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" name="" r:id="rId14" imgW="4560570" imgH="8207375" progId="Photoshop.Image.13">
                  <p:embed/>
                </p:oleObj>
              </mc:Choice>
              <mc:Fallback>
                <p:oleObj name="" r:id="rId14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312785" y="391985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文本框 29"/>
          <p:cNvSpPr txBox="1"/>
          <p:nvPr/>
        </p:nvSpPr>
        <p:spPr>
          <a:xfrm>
            <a:off x="5696585" y="4428490"/>
            <a:ext cx="2444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With parameters</a:t>
            </a:r>
            <a:endParaRPr lang="en-US" sz="2000"/>
          </a:p>
        </p:txBody>
      </p:sp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661593" y="4361816"/>
          <a:ext cx="414020" cy="532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5" imgW="177165" imgH="228600" progId="Equation.KSEE3">
                  <p:embed/>
                </p:oleObj>
              </mc:Choice>
              <mc:Fallback>
                <p:oleObj name="" r:id="rId15" imgW="177165" imgH="228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61593" y="4361816"/>
                        <a:ext cx="414020" cy="532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文本框 34"/>
          <p:cNvSpPr txBox="1"/>
          <p:nvPr/>
        </p:nvSpPr>
        <p:spPr>
          <a:xfrm>
            <a:off x="484505" y="5133340"/>
            <a:ext cx="115201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   </a:t>
            </a:r>
            <a:r>
              <a:rPr lang="zh-CN" altLang="en-US"/>
              <a:t>is defined by the low-dimensional representation learned from highdimensional visual and haptic sensory data</a:t>
            </a:r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2915" y="5130165"/>
            <a:ext cx="245745" cy="32829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484505" y="5605780"/>
            <a:ext cx="117074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  is defined over continuously-valued, 3D displacements ∆x in Cartesian space.</a:t>
            </a:r>
            <a:endParaRPr lang="zh-CN" altLang="en-US"/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9740" y="5658485"/>
            <a:ext cx="252095" cy="26289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6369685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Design of the Control System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Policy Learning</a:t>
            </a:r>
            <a:endParaRPr 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484505" y="1844040"/>
            <a:ext cx="97770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M</a:t>
            </a:r>
            <a:r>
              <a:rPr lang="zh-CN" altLang="en-US"/>
              <a:t>odel-free reinforcement learning under uncertainty in geometry, clearance and configuration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4505" y="2310130"/>
            <a:ext cx="6197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</a:t>
            </a:r>
            <a:r>
              <a:rPr lang="zh-CN" altLang="en-US"/>
              <a:t>rust-region policy optimization (TRPO)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516755" y="2938780"/>
            <a:ext cx="2406015" cy="1229995"/>
          </a:xfrm>
          <a:prstGeom prst="roundRect">
            <a:avLst>
              <a:gd name="adj" fmla="val 780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772025" y="3035300"/>
            <a:ext cx="2444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Policy Network</a:t>
            </a:r>
            <a:endParaRPr lang="en-US" sz="2000"/>
          </a:p>
        </p:txBody>
      </p:sp>
      <p:sp>
        <p:nvSpPr>
          <p:cNvPr id="14" name="文本框 13"/>
          <p:cNvSpPr txBox="1"/>
          <p:nvPr/>
        </p:nvSpPr>
        <p:spPr>
          <a:xfrm>
            <a:off x="4956810" y="36747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2-layer MLP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4505" y="3307080"/>
            <a:ext cx="34867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/>
                </a:solidFill>
              </a:rPr>
              <a:t>128-d multimodal representation 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52030" y="3307080"/>
            <a:ext cx="5087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3D displacement ∆x of the robot end-effector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17" name="对象 16"/>
          <p:cNvGraphicFramePr/>
          <p:nvPr/>
        </p:nvGraphicFramePr>
        <p:xfrm>
          <a:off x="3971290" y="3248660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" r:id="rId1" imgW="4560570" imgH="8207375" progId="Photoshop.Image.13">
                  <p:embed/>
                </p:oleObj>
              </mc:Choice>
              <mc:Fallback>
                <p:oleObj name="" r:id="rId1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971290" y="3248660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7012940" y="3248025"/>
          <a:ext cx="339090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3" imgW="4560570" imgH="8207375" progId="Photoshop.Image.13">
                  <p:embed/>
                </p:oleObj>
              </mc:Choice>
              <mc:Fallback>
                <p:oleObj name="" r:id="rId3" imgW="4560570" imgH="8207375" progId="Photoshop.Image.13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012940" y="3248025"/>
                        <a:ext cx="339090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2404110" y="4535805"/>
            <a:ext cx="6936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Note</a:t>
            </a:r>
            <a:r>
              <a:rPr lang="zh-CN" altLang="en-US"/>
              <a:t>：</a:t>
            </a:r>
            <a:r>
              <a:rPr lang="zh-CN" altLang="en-US"/>
              <a:t>representation model parameters </a:t>
            </a:r>
            <a:r>
              <a:rPr lang="en-US" altLang="zh-CN"/>
              <a:t>are freezed </a:t>
            </a:r>
            <a:r>
              <a:rPr lang="zh-CN" altLang="en-US"/>
              <a:t>during policy 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6369685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Design of the Control System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269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Controller Design</a:t>
            </a:r>
            <a:endParaRPr 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581025" y="2032635"/>
            <a:ext cx="106921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</a:t>
            </a:r>
            <a:r>
              <a:rPr lang="zh-CN" altLang="en-US"/>
              <a:t>olicy outputs </a:t>
            </a:r>
            <a:r>
              <a:rPr lang="zh-CN" altLang="en-US" b="1">
                <a:solidFill>
                  <a:srgbClr val="FF0000"/>
                </a:solidFill>
              </a:rPr>
              <a:t>Cartesian control commands </a:t>
            </a:r>
            <a:r>
              <a:rPr lang="zh-CN" altLang="en-US"/>
              <a:t>instead of</a:t>
            </a:r>
            <a:r>
              <a:rPr lang="zh-CN" altLang="en-US" b="1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joint-space commands</a:t>
            </a:r>
            <a:r>
              <a:rPr lang="zh-CN" altLang="en-US"/>
              <a:t>, so it does not need to implicitly learn the non-linear and redundant mapping between 7-DoF joint space and 3-DoF Cartesian space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81025" y="3340100"/>
            <a:ext cx="4423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</a:t>
            </a:r>
            <a:r>
              <a:rPr lang="zh-CN" altLang="en-US" b="1">
                <a:solidFill>
                  <a:srgbClr val="FF0000"/>
                </a:solidFill>
              </a:rPr>
              <a:t>irect torque control 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80410" y="3227070"/>
            <a:ext cx="852551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/>
              <a:t>C</a:t>
            </a:r>
            <a:r>
              <a:rPr lang="zh-CN" altLang="en-US"/>
              <a:t>ompliance </a:t>
            </a:r>
            <a:r>
              <a:rPr lang="en-US" altLang="zh-CN"/>
              <a:t>&amp; Safety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The robot can slide on the surface of the box while pushing downwards</a:t>
            </a:r>
            <a:endParaRPr lang="en-US" altLang="zh-CN"/>
          </a:p>
          <a:p>
            <a:pPr fontAlgn="auto">
              <a:lnSpc>
                <a:spcPct val="150000"/>
              </a:lnSpc>
            </a:pPr>
            <a:r>
              <a:rPr lang="en-US" altLang="zh-CN"/>
              <a:t>Makes the peg insertion task easier to accomplish under position uncertainty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6369685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Design of the Control System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777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Trajectory generator</a:t>
            </a:r>
            <a:endParaRPr 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2496820" y="244665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low-bandwidth output</a:t>
            </a:r>
            <a:endParaRPr lang="zh-CN" altLang="en-US"/>
          </a:p>
          <a:p>
            <a:pPr algn="ctr"/>
            <a:r>
              <a:rPr lang="en-US" altLang="zh-CN"/>
              <a:t>20Hz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320040" y="2569845"/>
            <a:ext cx="24441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Policy Network</a:t>
            </a:r>
            <a:endParaRPr 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5013325" y="2046605"/>
            <a:ext cx="28473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Trajectory generator</a:t>
            </a:r>
            <a:endParaRPr lang="en-US">
              <a:solidFill>
                <a:srgbClr val="FF0000"/>
              </a:solidFill>
            </a:endParaRPr>
          </a:p>
          <a:p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          Bridge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63435" y="2416175"/>
            <a:ext cx="32359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</a:t>
            </a:r>
            <a:r>
              <a:rPr lang="zh-CN" altLang="en-US"/>
              <a:t>igh-bandwidth torque control</a:t>
            </a:r>
            <a:endParaRPr lang="zh-CN" altLang="en-US"/>
          </a:p>
          <a:p>
            <a:pPr algn="ctr"/>
            <a:r>
              <a:rPr lang="en-US" altLang="zh-CN"/>
              <a:t>200Hz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0897235" y="2539365"/>
            <a:ext cx="12179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Robot</a:t>
            </a:r>
            <a:endParaRPr 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20040" y="3267710"/>
            <a:ext cx="7540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Given      from the policy and the current end-effector position </a:t>
            </a:r>
            <a:endParaRPr lang="zh-CN" altLang="en-US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24255" y="3293745"/>
          <a:ext cx="330200" cy="271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215900" imgH="177165" progId="Equation.KSEE3">
                  <p:embed/>
                </p:oleObj>
              </mc:Choice>
              <mc:Fallback>
                <p:oleObj name="" r:id="rId1" imgW="215900" imgH="177165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024255" y="3293745"/>
                        <a:ext cx="330200" cy="271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87185" y="3277235"/>
          <a:ext cx="252730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3" imgW="165100" imgH="228600" progId="Equation.KSEE3">
                  <p:embed/>
                </p:oleObj>
              </mc:Choice>
              <mc:Fallback>
                <p:oleObj name="" r:id="rId3" imgW="1651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87185" y="3277235"/>
                        <a:ext cx="252730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20040" y="3708400"/>
            <a:ext cx="6938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</a:t>
            </a:r>
            <a:r>
              <a:rPr lang="zh-CN" altLang="en-US"/>
              <a:t>alculate the desired end-effector position</a:t>
            </a:r>
            <a:endParaRPr lang="zh-CN" altLang="en-US"/>
          </a:p>
        </p:txBody>
      </p:sp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723448" y="3717925"/>
          <a:ext cx="389255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5" imgW="254000" imgH="228600" progId="Equation.KSEE3">
                  <p:embed/>
                </p:oleObj>
              </mc:Choice>
              <mc:Fallback>
                <p:oleObj name="" r:id="rId5" imgW="2540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3448" y="3717925"/>
                        <a:ext cx="389255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320040" y="4140835"/>
            <a:ext cx="7907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</a:t>
            </a:r>
            <a:r>
              <a:rPr lang="zh-CN" altLang="en-US"/>
              <a:t>nterpolates between     and        ，</a:t>
            </a:r>
            <a:r>
              <a:rPr lang="en-US" altLang="zh-CN"/>
              <a:t>generate trajectory at 200Hz</a:t>
            </a:r>
            <a:r>
              <a:rPr lang="zh-CN" altLang="en-US"/>
              <a:t> </a:t>
            </a:r>
            <a:endParaRPr lang="zh-CN" altLang="en-US"/>
          </a:p>
        </p:txBody>
      </p:sp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580005" y="4148455"/>
          <a:ext cx="252730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" name="" r:id="rId7" imgW="165100" imgH="228600" progId="Equation.KSEE3">
                  <p:embed/>
                </p:oleObj>
              </mc:Choice>
              <mc:Fallback>
                <p:oleObj name="" r:id="rId7" imgW="1651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80005" y="4148455"/>
                        <a:ext cx="252730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320733" y="4140835"/>
          <a:ext cx="389255" cy="34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8" imgW="254000" imgH="228600" progId="Equation.KSEE3">
                  <p:embed/>
                </p:oleObj>
              </mc:Choice>
              <mc:Fallback>
                <p:oleObj name="" r:id="rId8" imgW="254000" imgH="2286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20733" y="4140835"/>
                        <a:ext cx="389255" cy="34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006590" y="3956050"/>
          <a:ext cx="2102485" cy="73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9" imgW="1231265" imgH="431800" progId="Equation.KSEE3">
                  <p:embed/>
                </p:oleObj>
              </mc:Choice>
              <mc:Fallback>
                <p:oleObj name="" r:id="rId9" imgW="1231265" imgH="4318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6590" y="3956050"/>
                        <a:ext cx="2102485" cy="7378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20040" y="4693920"/>
            <a:ext cx="7907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PD impedance controller</a:t>
            </a:r>
            <a:endParaRPr lang="en-US" altLang="zh-CN"/>
          </a:p>
        </p:txBody>
      </p:sp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6260" y="4676140"/>
          <a:ext cx="3590925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" r:id="rId11" imgW="2145665" imgH="241300" progId="Equation.KSEE3">
                  <p:embed/>
                </p:oleObj>
              </mc:Choice>
              <mc:Fallback>
                <p:oleObj name="" r:id="rId11" imgW="2145665" imgH="241300" progId="Equation.KSEE3">
                  <p:embed/>
                  <p:pic>
                    <p:nvPicPr>
                      <p:cNvPr id="0" name="图片 307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6260" y="4676140"/>
                        <a:ext cx="3590925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6260" y="5202555"/>
          <a:ext cx="854075" cy="321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3" imgW="469900" imgH="177165" progId="Equation.KSEE3">
                  <p:embed/>
                </p:oleObj>
              </mc:Choice>
              <mc:Fallback>
                <p:oleObj name="" r:id="rId13" imgW="4699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96260" y="5202555"/>
                        <a:ext cx="854075" cy="321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71035" y="5213350"/>
          <a:ext cx="277495" cy="3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5" imgW="152400" imgH="165100" progId="Equation.KSEE3">
                  <p:embed/>
                </p:oleObj>
              </mc:Choice>
              <mc:Fallback>
                <p:oleObj name="" r:id="rId15" imgW="1524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71035" y="5213350"/>
                        <a:ext cx="277495" cy="30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本框 27"/>
          <p:cNvSpPr txBox="1"/>
          <p:nvPr/>
        </p:nvSpPr>
        <p:spPr>
          <a:xfrm>
            <a:off x="4748530" y="5213350"/>
            <a:ext cx="67106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is the inertial matrix of the robot</a:t>
            </a:r>
            <a:endParaRPr lang="zh-CN" altLang="en-US"/>
          </a:p>
        </p:txBody>
      </p:sp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096260" y="5659755"/>
          <a:ext cx="1181100" cy="35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17" imgW="812800" imgH="241300" progId="Equation.KSEE3">
                  <p:embed/>
                </p:oleObj>
              </mc:Choice>
              <mc:Fallback>
                <p:oleObj name="" r:id="rId17" imgW="812800" imgH="241300" progId="Equation.KSEE3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096260" y="5659755"/>
                        <a:ext cx="1181100" cy="35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493895" y="5659438"/>
          <a:ext cx="254635" cy="322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19" imgW="139700" imgH="177165" progId="Equation.KSEE3">
                  <p:embed/>
                </p:oleObj>
              </mc:Choice>
              <mc:Fallback>
                <p:oleObj name="" r:id="rId19" imgW="139700" imgH="177165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493895" y="5659438"/>
                        <a:ext cx="254635" cy="322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4748530" y="5641975"/>
            <a:ext cx="63074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is the Jacobian matrix</a:t>
            </a:r>
            <a:r>
              <a:rPr lang="zh-CN" altLang="en-US"/>
              <a:t>（</a:t>
            </a:r>
            <a:r>
              <a:rPr lang="en-US" altLang="zh-CN"/>
              <a:t>function of joint angle    )</a:t>
            </a:r>
            <a:endParaRPr lang="zh-CN" altLang="en-US"/>
          </a:p>
        </p:txBody>
      </p:sp>
      <p:graphicFrame>
        <p:nvGraphicFramePr>
          <p:cNvPr id="34" name="对象 3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476740" y="5708968"/>
          <a:ext cx="231775" cy="30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" name="" r:id="rId21" imgW="127000" imgH="165100" progId="Equation.KSEE3">
                  <p:embed/>
                </p:oleObj>
              </mc:Choice>
              <mc:Fallback>
                <p:oleObj name="" r:id="rId21" imgW="127000" imgH="1651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476740" y="5708968"/>
                        <a:ext cx="231775" cy="30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79945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Experience &amp; Performance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47775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Examine the effectiveness of the multimodal representations</a:t>
            </a:r>
            <a:endParaRPr lang="en-US" sz="2800"/>
          </a:p>
        </p:txBody>
      </p:sp>
      <p:sp>
        <p:nvSpPr>
          <p:cNvPr id="2" name="文本框 1"/>
          <p:cNvSpPr txBox="1"/>
          <p:nvPr/>
        </p:nvSpPr>
        <p:spPr>
          <a:xfrm>
            <a:off x="484505" y="17697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Task Setup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335" y="2339340"/>
            <a:ext cx="6172200" cy="36620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40600" y="2339340"/>
            <a:ext cx="3127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7 DoF </a:t>
            </a:r>
            <a:r>
              <a:rPr lang="zh-CN" altLang="en-US"/>
              <a:t>Kuka LBR IIWA robot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40600" y="282003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RGB camera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340600" y="3244850"/>
            <a:ext cx="51727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OptoForce F</a:t>
            </a:r>
            <a:r>
              <a:rPr lang="zh-CN" altLang="en-US"/>
              <a:t>orce-torque sensor </a:t>
            </a:r>
            <a:r>
              <a:rPr lang="en-US" altLang="zh-CN"/>
              <a:t>feature:</a:t>
            </a:r>
            <a:endParaRPr lang="en-US" altLang="zh-CN"/>
          </a:p>
          <a:p>
            <a:r>
              <a:rPr lang="en-US" altLang="zh-CN"/>
              <a:t>6-axis feedback on the forces and moments 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7340600" y="3876040"/>
            <a:ext cx="4852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proprioceptive feature</a:t>
            </a:r>
            <a:r>
              <a:rPr lang="en-US" altLang="zh-CN"/>
              <a:t>:</a:t>
            </a:r>
            <a:r>
              <a:rPr lang="zh-CN" altLang="en-US"/>
              <a:t> </a:t>
            </a:r>
            <a:endParaRPr lang="zh-CN" altLang="en-US"/>
          </a:p>
          <a:p>
            <a:r>
              <a:rPr lang="en-US" altLang="zh-CN"/>
              <a:t>E</a:t>
            </a:r>
            <a:r>
              <a:rPr lang="zh-CN" altLang="en-US"/>
              <a:t>nd-effector pose</a:t>
            </a:r>
            <a:r>
              <a:rPr lang="en-US" altLang="zh-CN"/>
              <a:t>, </a:t>
            </a:r>
            <a:r>
              <a:rPr lang="zh-CN" altLang="en-US"/>
              <a:t>linear and angular velocity</a:t>
            </a:r>
            <a:endParaRPr lang="zh-CN" altLang="en-US"/>
          </a:p>
          <a:p>
            <a:r>
              <a:rPr lang="en-US" altLang="zh-CN"/>
              <a:t>9DoF computed using forward kinematics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7340600" y="4947285"/>
            <a:ext cx="3933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Kinect v2 camera </a:t>
            </a:r>
            <a:r>
              <a:rPr lang="en-US" altLang="zh-CN"/>
              <a:t>as groundtruth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340600" y="5464810"/>
            <a:ext cx="43135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CHAI3D </a:t>
            </a:r>
            <a:r>
              <a:rPr lang="en-US" altLang="zh-CN"/>
              <a:t>for simulation rendering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7340600" y="5934075"/>
            <a:ext cx="3933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SAI 2.0 </a:t>
            </a:r>
            <a:r>
              <a:rPr lang="en-US" altLang="zh-CN"/>
              <a:t>physics engine for simulation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150" y="2033270"/>
            <a:ext cx="5981700" cy="155257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84505" y="1250950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Reward Function</a:t>
            </a:r>
            <a:endParaRPr lang="en-US" sz="280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6520" y="3970655"/>
          <a:ext cx="190754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2" imgW="862965" imgH="241300" progId="Equation.KSEE3">
                  <p:embed/>
                </p:oleObj>
              </mc:Choice>
              <mc:Fallback>
                <p:oleObj name="" r:id="rId2" imgW="862965" imgH="241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06520" y="3970655"/>
                        <a:ext cx="190754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6203" y="4503738"/>
          <a:ext cx="1740535" cy="534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4" imgW="787400" imgH="241300" progId="Equation.KSEE3">
                  <p:embed/>
                </p:oleObj>
              </mc:Choice>
              <mc:Fallback>
                <p:oleObj name="" r:id="rId4" imgW="787400" imgH="2413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06203" y="4503738"/>
                        <a:ext cx="1740535" cy="534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107430" y="4369435"/>
            <a:ext cx="3127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Peg's current position</a:t>
            </a:r>
            <a:endParaRPr lang="en-US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895726" y="5081271"/>
          <a:ext cx="309880" cy="392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6" imgW="139700" imgH="177165" progId="Equation.KSEE3">
                  <p:embed/>
                </p:oleObj>
              </mc:Choice>
              <mc:Fallback>
                <p:oleObj name="" r:id="rId6" imgW="139700" imgH="177165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5726" y="5081271"/>
                        <a:ext cx="309880" cy="392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521200" y="5105400"/>
            <a:ext cx="4126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a constant factor to scale input</a:t>
            </a:r>
            <a:endParaRPr lang="en-US"/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6521" y="5473701"/>
          <a:ext cx="760730" cy="506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" r:id="rId8" imgW="342900" imgH="228600" progId="Equation.KSEE3">
                  <p:embed/>
                </p:oleObj>
              </mc:Choice>
              <mc:Fallback>
                <p:oleObj name="" r:id="rId8" imgW="342900" imgH="228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06521" y="5473701"/>
                        <a:ext cx="760730" cy="506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4853940" y="5542915"/>
            <a:ext cx="4126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constant factors</a:t>
            </a:r>
            <a:endParaRPr lang="en-US"/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6520" y="5938520"/>
          <a:ext cx="372110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0" imgW="177165" imgH="228600" progId="Equation.KSEE3">
                  <p:embed/>
                </p:oleObj>
              </mc:Choice>
              <mc:Fallback>
                <p:oleObj name="" r:id="rId10" imgW="177165" imgH="2286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6520" y="5938520"/>
                        <a:ext cx="372110" cy="479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4521200" y="5993765"/>
            <a:ext cx="41262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hole depth</a:t>
            </a:r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484465" y="212011"/>
            <a:ext cx="579945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Experience &amp; Performance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79945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Experience &amp; Performance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84505" y="1250950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Simulated Peg Insertion</a:t>
            </a:r>
            <a:endParaRPr lang="en-US" sz="280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4555" y="2052955"/>
            <a:ext cx="5829300" cy="42100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655" y="2217420"/>
            <a:ext cx="5180965" cy="36391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3171190" y="6371590"/>
            <a:ext cx="6763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</a:t>
            </a:r>
            <a:r>
              <a:rPr lang="zh-CN" altLang="en-US"/>
              <a:t>ll baseline methods have a completion rate below 5%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435600" y="1130935"/>
            <a:ext cx="60877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</a:t>
            </a:r>
            <a:r>
              <a:rPr lang="zh-CN" altLang="en-US"/>
              <a:t>rain all policies with 1.2k episodes, each lasting</a:t>
            </a:r>
            <a:endParaRPr lang="zh-CN" altLang="en-US"/>
          </a:p>
          <a:p>
            <a:r>
              <a:rPr lang="zh-CN" altLang="en-US"/>
              <a:t>500 steps. We evaluate 10 trials with the stochastic policy</a:t>
            </a:r>
            <a:endParaRPr lang="zh-CN" altLang="en-US"/>
          </a:p>
          <a:p>
            <a:r>
              <a:rPr lang="zh-CN" altLang="en-US"/>
              <a:t>every 10 training episodes</a:t>
            </a:r>
            <a:r>
              <a:rPr lang="en-US" altLang="zh-CN"/>
              <a:t>.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4505" y="1250950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Real Robot Results</a:t>
            </a:r>
            <a:endParaRPr lang="en-US" sz="2800"/>
          </a:p>
        </p:txBody>
      </p:sp>
      <p:sp>
        <p:nvSpPr>
          <p:cNvPr id="17" name="矩形 16"/>
          <p:cNvSpPr/>
          <p:nvPr/>
        </p:nvSpPr>
        <p:spPr>
          <a:xfrm>
            <a:off x="484465" y="212011"/>
            <a:ext cx="579945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Experience &amp; Performance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1025" y="2060575"/>
            <a:ext cx="85426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M</a:t>
            </a:r>
            <a:r>
              <a:rPr lang="zh-CN" altLang="en-US"/>
              <a:t>ultimodal dataset of </a:t>
            </a:r>
            <a:r>
              <a:rPr lang="zh-CN" altLang="en-US">
                <a:solidFill>
                  <a:srgbClr val="FF0000"/>
                </a:solidFill>
              </a:rPr>
              <a:t>100k</a:t>
            </a:r>
            <a:r>
              <a:rPr lang="zh-CN" altLang="en-US"/>
              <a:t> states and generate the self-supervised annotations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581025" y="2514600"/>
            <a:ext cx="94551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</a:t>
            </a:r>
            <a:r>
              <a:rPr lang="zh-CN" altLang="en-US"/>
              <a:t>oll out a random policy as well as a heuristic policy while collecting the data, which encourages the peg to make contact with the box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581025" y="3244850"/>
            <a:ext cx="6557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I</a:t>
            </a:r>
            <a:r>
              <a:rPr lang="zh-CN" altLang="en-US"/>
              <a:t>t takes 90 to 120 minutes to collect the data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581025" y="3713480"/>
            <a:ext cx="112509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representation models are trained for 20 epochs on a Titan V GPU before starting policy learning</a:t>
            </a:r>
            <a:r>
              <a:rPr lang="en-US" altLang="zh-CN"/>
              <a:t>.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505" y="1348740"/>
            <a:ext cx="4718685" cy="39662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03190" y="1183005"/>
            <a:ext cx="6154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Robotic Arm: Vision and Touch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8" name="图片 17" descr="Gra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20" y="2089150"/>
            <a:ext cx="3619500" cy="1936115"/>
          </a:xfrm>
          <a:prstGeom prst="rect">
            <a:avLst/>
          </a:prstGeom>
        </p:spPr>
      </p:pic>
      <p:pic>
        <p:nvPicPr>
          <p:cNvPr id="19" name="图片 18" descr="gam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315" y="1704975"/>
            <a:ext cx="2533650" cy="2705100"/>
          </a:xfrm>
          <a:prstGeom prst="rect">
            <a:avLst/>
          </a:prstGeom>
        </p:spPr>
      </p:pic>
      <p:pic>
        <p:nvPicPr>
          <p:cNvPr id="20" name="图片 19" descr="c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820" y="4262120"/>
            <a:ext cx="3619500" cy="2105025"/>
          </a:xfrm>
          <a:prstGeom prst="rect">
            <a:avLst/>
          </a:prstGeom>
        </p:spPr>
      </p:pic>
      <p:pic>
        <p:nvPicPr>
          <p:cNvPr id="21" name="图片 20" descr="trai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9315" y="4553585"/>
            <a:ext cx="2533650" cy="188531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84505" y="1250950"/>
            <a:ext cx="11707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Real Robot Results</a:t>
            </a:r>
            <a:endParaRPr lang="en-US" sz="2800"/>
          </a:p>
        </p:txBody>
      </p:sp>
      <p:sp>
        <p:nvSpPr>
          <p:cNvPr id="17" name="矩形 16"/>
          <p:cNvSpPr/>
          <p:nvPr/>
        </p:nvSpPr>
        <p:spPr>
          <a:xfrm>
            <a:off x="484465" y="212011"/>
            <a:ext cx="579945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Experience &amp; Performance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3480" y="1772920"/>
            <a:ext cx="6381750" cy="4467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4505" y="1896110"/>
            <a:ext cx="306260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</a:t>
            </a:r>
            <a:r>
              <a:rPr lang="zh-CN" altLang="en-US"/>
              <a:t>rain the TRPO policies for 300 episodes, each lasting 1000 steps, roughly 5 hours of wall-clock time. We evaluate each policy for 100 episodes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84505" y="3776980"/>
            <a:ext cx="44005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first three bars correspond to the set of experiments where a specific</a:t>
            </a:r>
            <a:endParaRPr lang="zh-CN" altLang="en-US"/>
          </a:p>
          <a:p>
            <a:r>
              <a:rPr lang="zh-CN" altLang="en-US"/>
              <a:t>representation model and policy for each type of peg </a:t>
            </a:r>
            <a:r>
              <a:rPr lang="en-US" altLang="zh-CN"/>
              <a:t>is trained.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4505" y="5169535"/>
            <a:ext cx="47498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For policy transfer, we take the representation model and the policy trained for the triangular peg, and execute with the new pegs</a:t>
            </a:r>
            <a:r>
              <a:rPr lang="en-US" altLang="zh-CN"/>
              <a:t>.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211836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S</a:t>
            </a: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ummary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629410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Slove the problem of multimodal representation</a:t>
            </a:r>
            <a:endParaRPr lang="en-US" altLang="zh-CN" sz="2800"/>
          </a:p>
        </p:txBody>
      </p:sp>
      <p:sp>
        <p:nvSpPr>
          <p:cNvPr id="20" name="文本框 19"/>
          <p:cNvSpPr txBox="1"/>
          <p:nvPr/>
        </p:nvSpPr>
        <p:spPr>
          <a:xfrm>
            <a:off x="1997710" y="2151380"/>
            <a:ext cx="916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Compatible of </a:t>
            </a:r>
            <a:r>
              <a:rPr lang="en-US" altLang="zh-CN" sz="2000"/>
              <a:t>Transferring</a:t>
            </a:r>
            <a:endParaRPr lang="en-US" altLang="zh-CN" sz="2000"/>
          </a:p>
        </p:txBody>
      </p:sp>
      <p:sp>
        <p:nvSpPr>
          <p:cNvPr id="21" name="文本框 20"/>
          <p:cNvSpPr txBox="1"/>
          <p:nvPr/>
        </p:nvSpPr>
        <p:spPr>
          <a:xfrm>
            <a:off x="1997710" y="2550160"/>
            <a:ext cx="916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Sample Efficient</a:t>
            </a:r>
            <a:endParaRPr lang="en-US" altLang="zh-CN" sz="200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7710" y="3058160"/>
            <a:ext cx="6757035" cy="2603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211836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S</a:t>
            </a: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ummary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629410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Policy Learning &amp; Controller Design</a:t>
            </a:r>
            <a:endParaRPr lang="en-US" altLang="zh-CN" sz="2800"/>
          </a:p>
        </p:txBody>
      </p:sp>
      <p:sp>
        <p:nvSpPr>
          <p:cNvPr id="20" name="文本框 19"/>
          <p:cNvSpPr txBox="1"/>
          <p:nvPr/>
        </p:nvSpPr>
        <p:spPr>
          <a:xfrm>
            <a:off x="1997710" y="2659380"/>
            <a:ext cx="916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R</a:t>
            </a:r>
            <a:r>
              <a:rPr lang="en-US" altLang="zh-CN" sz="2000">
                <a:sym typeface="+mn-ea"/>
              </a:rPr>
              <a:t>obust to external perturbations</a:t>
            </a:r>
            <a:endParaRPr lang="en-US" altLang="zh-CN" sz="2000"/>
          </a:p>
        </p:txBody>
      </p:sp>
      <p:sp>
        <p:nvSpPr>
          <p:cNvPr id="2" name="文本框 1"/>
          <p:cNvSpPr txBox="1"/>
          <p:nvPr/>
        </p:nvSpPr>
        <p:spPr>
          <a:xfrm>
            <a:off x="1997710" y="2260600"/>
            <a:ext cx="916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ym typeface="+mn-ea"/>
              </a:rPr>
              <a:t>Deep reinforcement learning with TRPO</a:t>
            </a:r>
            <a:endParaRPr lang="en-US" altLang="zh-CN" sz="20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97710" y="3058160"/>
            <a:ext cx="91643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Can be deployed on real robots</a:t>
            </a:r>
            <a:endParaRPr lang="en-US" altLang="zh-CN" sz="2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85510" y="2731770"/>
            <a:ext cx="5176520" cy="33820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211836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S</a:t>
            </a: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ummary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629410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Contribution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179195" y="2275840"/>
            <a:ext cx="9961880" cy="3830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Clr>
                <a:srgbClr val="ED7D31"/>
              </a:buClr>
              <a:buFont typeface="Wingdings" panose="05000000000000000000" charset="0"/>
              <a:buChar char="p"/>
            </a:pPr>
            <a:r>
              <a:rPr lang="zh-CN" altLang="en-US"/>
              <a:t>A model for multimodal representation learning from which a contact-rich manipulation policy can be learned.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ED7D31"/>
              </a:buClr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ED7D31"/>
              </a:buClr>
              <a:buFont typeface="Wingdings" panose="05000000000000000000" charset="0"/>
              <a:buChar char="p"/>
            </a:pPr>
            <a:r>
              <a:rPr lang="zh-CN" altLang="en-US"/>
              <a:t>Demonstration of insertion tasks that effectively utilize both haptic and visual feedback for hole search, peg alignment, and insertion. Ablative studies compare the effects of each modality on task performance.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ED7D31"/>
              </a:buClr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ED7D31"/>
              </a:buClr>
              <a:buFont typeface="Wingdings" panose="05000000000000000000" charset="0"/>
              <a:buChar char="p"/>
            </a:pPr>
            <a:r>
              <a:rPr lang="zh-CN" altLang="en-US"/>
              <a:t>Evaluation of generalization to tasks with different peg geometry and of robustness to perturbation and sensor noise.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211836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S</a:t>
            </a: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ummary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61720" y="1629410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L</a:t>
            </a:r>
            <a:r>
              <a:rPr lang="en-US" altLang="zh-CN" sz="2800"/>
              <a:t>imitations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179195" y="2275840"/>
            <a:ext cx="996188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fontAlgn="auto">
              <a:lnSpc>
                <a:spcPct val="150000"/>
              </a:lnSpc>
              <a:buClr>
                <a:srgbClr val="44546A"/>
              </a:buClr>
              <a:buFont typeface="Wingdings" panose="05000000000000000000" charset="0"/>
              <a:buChar char="p"/>
            </a:pPr>
            <a:r>
              <a:rPr lang="en-US" altLang="zh-CN"/>
              <a:t>Lack of explainability</a:t>
            </a:r>
            <a:r>
              <a:rPr lang="zh-CN" altLang="en-US"/>
              <a:t>. </a:t>
            </a:r>
            <a:r>
              <a:rPr lang="en-US" altLang="zh-CN"/>
              <a:t>Design of the multi-modal representation network.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44546A"/>
              </a:buClr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44546A"/>
              </a:buClr>
              <a:buFont typeface="Wingdings" panose="05000000000000000000" charset="0"/>
              <a:buChar char="p"/>
            </a:pPr>
            <a:r>
              <a:rPr lang="en-US" altLang="zh-CN"/>
              <a:t>Unproved</a:t>
            </a:r>
            <a:r>
              <a:rPr lang="en-US" altLang="zh-CN"/>
              <a:t> Stability</a:t>
            </a:r>
            <a:r>
              <a:rPr lang="zh-CN" altLang="en-US"/>
              <a:t>.</a:t>
            </a: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44546A"/>
              </a:buClr>
              <a:buFont typeface="Wingdings" panose="05000000000000000000" charset="0"/>
              <a:buChar char="p"/>
            </a:pPr>
            <a:endParaRPr lang="zh-CN" altLang="en-US"/>
          </a:p>
          <a:p>
            <a:pPr marL="285750" indent="-285750" fontAlgn="auto">
              <a:lnSpc>
                <a:spcPct val="150000"/>
              </a:lnSpc>
              <a:buClr>
                <a:srgbClr val="44546A"/>
              </a:buClr>
              <a:buFont typeface="Wingdings" panose="05000000000000000000" charset="0"/>
              <a:buChar char="p"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1921510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The End</a:t>
            </a:r>
            <a:endParaRPr lang="en-US" altLang="zh-CN" sz="360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9050" y="3106341"/>
            <a:ext cx="6626225" cy="64516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Thank you for your attention</a:t>
            </a:r>
            <a:r>
              <a:rPr lang="zh-CN" altLang="en-US" sz="3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！</a:t>
            </a:r>
            <a:endParaRPr lang="zh-CN" altLang="en-US" sz="3600" b="1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640"/>
            <a:ext cx="4217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Classical methods</a:t>
            </a:r>
            <a:endParaRPr lang="en-US" altLang="zh-CN" sz="2800"/>
          </a:p>
        </p:txBody>
      </p:sp>
      <p:grpSp>
        <p:nvGrpSpPr>
          <p:cNvPr id="25" name="组合 24"/>
          <p:cNvGrpSpPr/>
          <p:nvPr/>
        </p:nvGrpSpPr>
        <p:grpSpPr>
          <a:xfrm>
            <a:off x="340995" y="2801620"/>
            <a:ext cx="2355850" cy="438150"/>
            <a:chOff x="5382" y="3076"/>
            <a:chExt cx="3710" cy="690"/>
          </a:xfrm>
        </p:grpSpPr>
        <p:sp>
          <p:nvSpPr>
            <p:cNvPr id="24" name="圆角矩形 23"/>
            <p:cNvSpPr/>
            <p:nvPr/>
          </p:nvSpPr>
          <p:spPr>
            <a:xfrm>
              <a:off x="5382" y="3076"/>
              <a:ext cx="3711" cy="690"/>
            </a:xfrm>
            <a:prstGeom prst="roundRect">
              <a:avLst/>
            </a:prstGeom>
            <a:solidFill>
              <a:srgbClr val="85A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26" y="3131"/>
              <a:ext cx="3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Modeling the System</a:t>
              </a:r>
              <a:endParaRPr lang="en-US" altLang="zh-CN"/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945" y="3239770"/>
            <a:ext cx="1151890" cy="1665605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6155690" y="1566545"/>
            <a:ext cx="2432685" cy="438150"/>
            <a:chOff x="5382" y="3076"/>
            <a:chExt cx="3831" cy="690"/>
          </a:xfrm>
        </p:grpSpPr>
        <p:sp>
          <p:nvSpPr>
            <p:cNvPr id="27" name="圆角矩形 26"/>
            <p:cNvSpPr/>
            <p:nvPr/>
          </p:nvSpPr>
          <p:spPr>
            <a:xfrm>
              <a:off x="5382" y="3076"/>
              <a:ext cx="3711" cy="690"/>
            </a:xfrm>
            <a:prstGeom prst="roundRect">
              <a:avLst/>
            </a:prstGeom>
            <a:solidFill>
              <a:srgbClr val="568D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546" y="3131"/>
              <a:ext cx="3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Trajectory Planning</a:t>
              </a:r>
              <a:endParaRPr lang="en-US" altLang="zh-CN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860" y="2159635"/>
            <a:ext cx="1241425" cy="151066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3117215" y="2801620"/>
            <a:ext cx="2792095" cy="438150"/>
            <a:chOff x="5382" y="3076"/>
            <a:chExt cx="3854" cy="690"/>
          </a:xfrm>
        </p:grpSpPr>
        <p:sp>
          <p:nvSpPr>
            <p:cNvPr id="31" name="圆角矩形 30"/>
            <p:cNvSpPr/>
            <p:nvPr/>
          </p:nvSpPr>
          <p:spPr>
            <a:xfrm>
              <a:off x="5382" y="3076"/>
              <a:ext cx="3711" cy="690"/>
            </a:xfrm>
            <a:prstGeom prst="roundRect">
              <a:avLst/>
            </a:prstGeom>
            <a:solidFill>
              <a:srgbClr val="67A0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569" y="3131"/>
              <a:ext cx="3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Design the Controller</a:t>
              </a:r>
              <a:endParaRPr lang="en-US" altLang="zh-CN"/>
            </a:p>
          </p:txBody>
        </p:sp>
      </p:grpSp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3380740"/>
            <a:ext cx="1732280" cy="1600835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5925185" y="1283970"/>
            <a:ext cx="2795270" cy="5142230"/>
          </a:xfrm>
          <a:prstGeom prst="roundRect">
            <a:avLst>
              <a:gd name="adj" fmla="val 3236"/>
            </a:avLst>
          </a:prstGeom>
          <a:noFill/>
          <a:ln w="47625" cmpd="sng">
            <a:solidFill>
              <a:srgbClr val="67A0C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6057124" y="4264025"/>
            <a:ext cx="2531110" cy="438150"/>
            <a:chOff x="5379" y="3098"/>
            <a:chExt cx="3711" cy="690"/>
          </a:xfrm>
        </p:grpSpPr>
        <p:sp>
          <p:nvSpPr>
            <p:cNvPr id="40" name="圆角矩形 39"/>
            <p:cNvSpPr/>
            <p:nvPr/>
          </p:nvSpPr>
          <p:spPr>
            <a:xfrm>
              <a:off x="5379" y="3098"/>
              <a:ext cx="3711" cy="690"/>
            </a:xfrm>
            <a:prstGeom prst="roundRect">
              <a:avLst/>
            </a:prstGeom>
            <a:solidFill>
              <a:srgbClr val="1454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5755" y="3153"/>
              <a:ext cx="325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Low Level</a:t>
              </a:r>
              <a:r>
                <a:rPr lang="en-US" altLang="zh-CN"/>
                <a:t> Control</a:t>
              </a:r>
              <a:endParaRPr lang="en-US" altLang="zh-CN"/>
            </a:p>
          </p:txBody>
        </p:sp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50" y="4804410"/>
            <a:ext cx="1653540" cy="1377315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9038590" y="1302385"/>
            <a:ext cx="2747178" cy="438150"/>
            <a:chOff x="5382" y="3076"/>
            <a:chExt cx="3792" cy="690"/>
          </a:xfrm>
        </p:grpSpPr>
        <p:sp>
          <p:nvSpPr>
            <p:cNvPr id="44" name="圆角矩形 43"/>
            <p:cNvSpPr/>
            <p:nvPr/>
          </p:nvSpPr>
          <p:spPr>
            <a:xfrm>
              <a:off x="5382" y="3076"/>
              <a:ext cx="3711" cy="69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5507" y="3131"/>
              <a:ext cx="36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State Variable Collector</a:t>
              </a:r>
              <a:endParaRPr lang="en-US" altLang="zh-CN"/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940" y="1779270"/>
            <a:ext cx="3023870" cy="148336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8240" y="3425825"/>
            <a:ext cx="668655" cy="808355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9586595" y="4401185"/>
            <a:ext cx="1685993" cy="438150"/>
            <a:chOff x="5382" y="3076"/>
            <a:chExt cx="3728" cy="690"/>
          </a:xfrm>
        </p:grpSpPr>
        <p:sp>
          <p:nvSpPr>
            <p:cNvPr id="51" name="圆角矩形 50"/>
            <p:cNvSpPr/>
            <p:nvPr/>
          </p:nvSpPr>
          <p:spPr>
            <a:xfrm>
              <a:off x="5382" y="3076"/>
              <a:ext cx="3711" cy="690"/>
            </a:xfrm>
            <a:prstGeom prst="roundRect">
              <a:avLst/>
            </a:prstGeom>
            <a:solidFill>
              <a:srgbClr val="B548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507" y="3131"/>
              <a:ext cx="36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State Variable</a:t>
              </a:r>
              <a:endParaRPr lang="en-US" altLang="zh-CN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5507" y="3131"/>
              <a:ext cx="36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State Variable</a:t>
              </a:r>
              <a:endParaRPr lang="en-US" altLang="zh-CN"/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2015" y="4919345"/>
            <a:ext cx="1307465" cy="150685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1900" y="5365750"/>
            <a:ext cx="791210" cy="614045"/>
          </a:xfrm>
          <a:prstGeom prst="rect">
            <a:avLst/>
          </a:prstGeom>
        </p:spPr>
      </p:pic>
      <p:graphicFrame>
        <p:nvGraphicFramePr>
          <p:cNvPr id="58" name="对象 57"/>
          <p:cNvGraphicFramePr/>
          <p:nvPr/>
        </p:nvGraphicFramePr>
        <p:xfrm>
          <a:off x="2616200" y="3896995"/>
          <a:ext cx="636270" cy="50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" name="" r:id="rId9" imgW="4572000" imgH="3667125" progId="Photoshop.Image.13">
                  <p:embed/>
                </p:oleObj>
              </mc:Choice>
              <mc:Fallback>
                <p:oleObj name="" r:id="rId9" imgW="4572000" imgH="3667125" progId="Photoshop.Image.13">
                  <p:embed/>
                  <p:pic>
                    <p:nvPicPr>
                      <p:cNvPr id="0" name="图片 5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16200" y="3896995"/>
                        <a:ext cx="636270" cy="50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文本框 59"/>
          <p:cNvSpPr txBox="1"/>
          <p:nvPr/>
        </p:nvSpPr>
        <p:spPr>
          <a:xfrm>
            <a:off x="10629265" y="3425825"/>
            <a:ext cx="1630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Measurement</a:t>
            </a:r>
            <a:endParaRPr lang="en-US" altLang="zh-CN"/>
          </a:p>
        </p:txBody>
      </p:sp>
      <p:sp>
        <p:nvSpPr>
          <p:cNvPr id="61" name="文本框 60"/>
          <p:cNvSpPr txBox="1"/>
          <p:nvPr/>
        </p:nvSpPr>
        <p:spPr>
          <a:xfrm>
            <a:off x="8720455" y="5022850"/>
            <a:ext cx="1202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Feedback</a:t>
            </a:r>
            <a:endParaRPr lang="en-US" altLang="zh-CN"/>
          </a:p>
        </p:txBody>
      </p:sp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Problems which can be solved by classical methods</a:t>
            </a:r>
            <a:endParaRPr lang="en-US" altLang="zh-CN" sz="2800"/>
          </a:p>
        </p:txBody>
      </p:sp>
      <p:sp>
        <p:nvSpPr>
          <p:cNvPr id="2" name="文本框 1"/>
          <p:cNvSpPr txBox="1"/>
          <p:nvPr/>
        </p:nvSpPr>
        <p:spPr>
          <a:xfrm>
            <a:off x="1061720" y="1953260"/>
            <a:ext cx="1061339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Modeling Error(</a:t>
            </a:r>
            <a:r>
              <a:rPr lang="en-US" altLang="zh-CN" sz="2800">
                <a:sym typeface="+mn-ea"/>
              </a:rPr>
              <a:t>Deadzone/</a:t>
            </a:r>
            <a:r>
              <a:rPr lang="en-US" altLang="zh-CN" sz="2800"/>
              <a:t>Nonlinearity/Mismatch)</a:t>
            </a:r>
            <a:r>
              <a:rPr lang="en-US" altLang="zh-CN" sz="2800"/>
              <a:t> 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Measurement Error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Auto Tuning of Controller Parameters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1480" y="4289425"/>
            <a:ext cx="1962785" cy="1893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4265" y="4289425"/>
            <a:ext cx="3645535" cy="20764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7021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Capabilities of Classical Methods</a:t>
            </a:r>
            <a:endParaRPr lang="en-US" altLang="zh-CN" sz="2800"/>
          </a:p>
        </p:txBody>
      </p:sp>
      <p:pic>
        <p:nvPicPr>
          <p:cNvPr id="2" name="安川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44725" y="1947545"/>
            <a:ext cx="7703185" cy="43332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Why should machine learning be i</a:t>
            </a:r>
            <a:r>
              <a:rPr lang="en-US" altLang="zh-CN" sz="2800"/>
              <a:t>ntroduced to this field</a:t>
            </a:r>
            <a:endParaRPr lang="en-US" altLang="zh-CN" sz="2800"/>
          </a:p>
        </p:txBody>
      </p:sp>
      <p:sp>
        <p:nvSpPr>
          <p:cNvPr id="3" name="文本框 2"/>
          <p:cNvSpPr txBox="1"/>
          <p:nvPr/>
        </p:nvSpPr>
        <p:spPr>
          <a:xfrm>
            <a:off x="1061720" y="1953260"/>
            <a:ext cx="5682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You CANNOT Model every tsak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1061720" y="2475230"/>
            <a:ext cx="106133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NEITHER can you measure everything</a:t>
            </a:r>
            <a:endParaRPr lang="en-US" altLang="zh-CN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4420" y="3097530"/>
            <a:ext cx="5121910" cy="34220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05" y="3022600"/>
            <a:ext cx="4762500" cy="3571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00390" y="2078990"/>
            <a:ext cx="25615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modalities with very different characteristics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9164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Why should machine learning be i</a:t>
            </a:r>
            <a:r>
              <a:rPr lang="en-US" altLang="zh-CN" sz="2800"/>
              <a:t>ntroduced to this field</a:t>
            </a:r>
            <a:endParaRPr lang="en-US" altLang="zh-CN" sz="2800"/>
          </a:p>
        </p:txBody>
      </p:sp>
      <p:sp>
        <p:nvSpPr>
          <p:cNvPr id="2" name="文本框 1"/>
          <p:cNvSpPr txBox="1"/>
          <p:nvPr/>
        </p:nvSpPr>
        <p:spPr>
          <a:xfrm>
            <a:off x="484505" y="2099310"/>
            <a:ext cx="2524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Vision &amp; Touch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484505" y="3059430"/>
            <a:ext cx="1599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Vision </a:t>
            </a:r>
            <a:endParaRPr lang="en-US" altLang="zh-CN" sz="40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2955" y="3092450"/>
            <a:ext cx="956310" cy="673735"/>
          </a:xfrm>
          <a:prstGeom prst="rect">
            <a:avLst/>
          </a:prstGeom>
        </p:spPr>
      </p:pic>
      <p:graphicFrame>
        <p:nvGraphicFramePr>
          <p:cNvPr id="15" name="对象 14"/>
          <p:cNvGraphicFramePr/>
          <p:nvPr/>
        </p:nvGraphicFramePr>
        <p:xfrm>
          <a:off x="7772400" y="5147945"/>
          <a:ext cx="2077720" cy="1661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2" imgW="4572000" imgH="3667125" progId="Photoshop.Image.13">
                  <p:embed/>
                </p:oleObj>
              </mc:Choice>
              <mc:Fallback>
                <p:oleObj name="" r:id="rId2" imgW="4572000" imgH="3667125" progId="Photoshop.Image.13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72400" y="5147945"/>
                        <a:ext cx="2077720" cy="1661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103880" y="3059430"/>
            <a:ext cx="22548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Measure</a:t>
            </a:r>
            <a:endParaRPr lang="en-US" altLang="zh-CN" sz="4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0180" y="3059430"/>
            <a:ext cx="956310" cy="6737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56350" y="2734945"/>
            <a:ext cx="25374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Generate</a:t>
            </a:r>
            <a:endParaRPr lang="en-US" altLang="zh-CN" sz="4000"/>
          </a:p>
          <a:p>
            <a:r>
              <a:rPr lang="en-US" altLang="zh-CN" sz="4000"/>
              <a:t>Trajectory</a:t>
            </a:r>
            <a:endParaRPr lang="en-US" altLang="zh-CN" sz="4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3810" y="3091815"/>
            <a:ext cx="956310" cy="6737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933940" y="3059430"/>
            <a:ext cx="25374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/>
              <a:t>Touch</a:t>
            </a:r>
            <a:endParaRPr lang="en-US" altLang="zh-CN" sz="400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60000">
            <a:off x="2397760" y="4068445"/>
            <a:ext cx="1019810" cy="8496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20000">
            <a:off x="8764905" y="4046855"/>
            <a:ext cx="1019810" cy="84963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039870" y="4538980"/>
            <a:ext cx="38741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FF0000"/>
                </a:solidFill>
              </a:rPr>
              <a:t>Learning Model</a:t>
            </a:r>
            <a:endParaRPr lang="en-US" altLang="zh-CN" sz="4000">
              <a:solidFill>
                <a:srgbClr val="FF0000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8710" y="5147945"/>
            <a:ext cx="1951990" cy="166052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173980" y="2366645"/>
            <a:ext cx="1895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Manual Design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5358765" y="4170680"/>
            <a:ext cx="1275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Automatic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cxnSp>
        <p:nvCxnSpPr>
          <p:cNvPr id="7" name="直接连接符 6"/>
          <p:cNvCxnSpPr/>
          <p:nvPr/>
        </p:nvCxnSpPr>
        <p:spPr>
          <a:xfrm>
            <a:off x="0" y="971550"/>
            <a:ext cx="1219200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84465" y="212011"/>
            <a:ext cx="5321300" cy="1198880"/>
          </a:xfrm>
          <a:prstGeom prst="rect">
            <a:avLst/>
          </a:prstGeom>
        </p:spPr>
        <p:txBody>
          <a:bodyPr wrap="non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60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苹方 常规" panose="020B0300000000000000" charset="-122"/>
                <a:ea typeface="苹方 常规" panose="020B0300000000000000" charset="-122"/>
                <a:sym typeface="+mn-ea"/>
              </a:rPr>
              <a:t>Background Introduction</a:t>
            </a:r>
            <a:endParaRPr kumimoji="0" lang="en-US" altLang="zh-CN" sz="36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cs typeface="+mn-cs"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3600" noProof="0" dirty="0">
              <a:ln>
                <a:noFill/>
              </a:ln>
              <a:solidFill>
                <a:srgbClr val="E1643D"/>
              </a:solidFill>
              <a:effectLst/>
              <a:uLnTx/>
              <a:uFillTx/>
              <a:latin typeface="苹方 常规" panose="020B0300000000000000" charset="-122"/>
              <a:ea typeface="苹方 常规" panose="020B0300000000000000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4505" y="1183005"/>
            <a:ext cx="42176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ICRA 2019 Best Paper</a:t>
            </a:r>
            <a:endParaRPr lang="en-US" altLang="zh-CN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9915" y="1841500"/>
            <a:ext cx="4657090" cy="50152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1695" y="2440305"/>
            <a:ext cx="5567045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Features:</a:t>
            </a:r>
            <a:endParaRPr lang="en-US" altLang="zh-CN" sz="2800"/>
          </a:p>
          <a:p>
            <a:endParaRPr lang="en-US" altLang="zh-CN" sz="2000"/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  <a:sym typeface="+mn-ea"/>
              </a:rPr>
              <a:t>Multimodal</a:t>
            </a: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 compatibility.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Deploys on real robots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Sample efficient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  <a:p>
            <a:pPr marL="342900" indent="-342900">
              <a:buFont typeface="Wingdings" panose="05000000000000000000" charset="0"/>
              <a:buChar char="l"/>
            </a:pPr>
            <a:r>
              <a:rPr lang="en-US" altLang="zh-CN" sz="2000" b="1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华文细黑" panose="02010600040101010101" charset="-122"/>
                <a:ea typeface="华文细黑" panose="02010600040101010101" charset="-122"/>
              </a:rPr>
              <a:t>Robust to external perturbations</a:t>
            </a:r>
            <a:endParaRPr lang="en-US" altLang="zh-CN" sz="2000" b="1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REFSHAPE" val="173438844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2.xml><?xml version="1.0" encoding="utf-8"?>
<p:tagLst xmlns:p="http://schemas.openxmlformats.org/presentationml/2006/main">
  <p:tag name="REFSHAPE" val="173437620"/>
</p:tagLst>
</file>

<file path=ppt/tags/tag103.xml><?xml version="1.0" encoding="utf-8"?>
<p:tagLst xmlns:p="http://schemas.openxmlformats.org/presentationml/2006/main">
  <p:tag name="REFSHAPE" val="173438844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MEDIACOVER_FLAG" val="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REFSHAPE" val="173437620"/>
</p:tagLst>
</file>

<file path=ppt/tags/tag75.xml><?xml version="1.0" encoding="utf-8"?>
<p:tagLst xmlns:p="http://schemas.openxmlformats.org/presentationml/2006/main">
  <p:tag name="REFSHAPE" val="173438844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REFSHAPE" val="173437620"/>
</p:tagLst>
</file>

<file path=ppt/tags/tag78.xml><?xml version="1.0" encoding="utf-8"?>
<p:tagLst xmlns:p="http://schemas.openxmlformats.org/presentationml/2006/main">
  <p:tag name="REFSHAPE" val="173438844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REFSHAPE" val="173437620"/>
</p:tagLst>
</file>

<file path=ppt/tags/tag81.xml><?xml version="1.0" encoding="utf-8"?>
<p:tagLst xmlns:p="http://schemas.openxmlformats.org/presentationml/2006/main">
  <p:tag name="REFSHAPE" val="173438844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REFSHAPE" val="173437620"/>
</p:tagLst>
</file>

<file path=ppt/tags/tag84.xml><?xml version="1.0" encoding="utf-8"?>
<p:tagLst xmlns:p="http://schemas.openxmlformats.org/presentationml/2006/main">
  <p:tag name="REFSHAPE" val="173438844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REFSHAPE" val="173437620"/>
</p:tagLst>
</file>

<file path=ppt/tags/tag87.xml><?xml version="1.0" encoding="utf-8"?>
<p:tagLst xmlns:p="http://schemas.openxmlformats.org/presentationml/2006/main">
  <p:tag name="REFSHAPE" val="173438844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REFSHAPE" val="173437620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REFSHAPE" val="173438844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p="http://schemas.openxmlformats.org/presentationml/2006/main">
  <p:tag name="REFSHAPE" val="173437620"/>
</p:tagLst>
</file>

<file path=ppt/tags/tag93.xml><?xml version="1.0" encoding="utf-8"?>
<p:tagLst xmlns:p="http://schemas.openxmlformats.org/presentationml/2006/main">
  <p:tag name="REFSHAPE" val="173438844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p="http://schemas.openxmlformats.org/presentationml/2006/main">
  <p:tag name="REFSHAPE" val="173437620"/>
</p:tagLst>
</file>

<file path=ppt/tags/tag96.xml><?xml version="1.0" encoding="utf-8"?>
<p:tagLst xmlns:p="http://schemas.openxmlformats.org/presentationml/2006/main">
  <p:tag name="REFSHAPE" val="173438844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REFSHAPE" val="17343762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9318</Words>
  <Application>WPS 演示</Application>
  <PresentationFormat>宽屏</PresentationFormat>
  <Paragraphs>499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44</vt:i4>
      </vt:variant>
      <vt:variant>
        <vt:lpstr>幻灯片标题</vt:lpstr>
      </vt:variant>
      <vt:variant>
        <vt:i4>35</vt:i4>
      </vt:variant>
    </vt:vector>
  </HeadingPairs>
  <TitlesOfParts>
    <vt:vector size="112" baseType="lpstr">
      <vt:lpstr>Arial</vt:lpstr>
      <vt:lpstr>宋体</vt:lpstr>
      <vt:lpstr>Wingdings</vt:lpstr>
      <vt:lpstr>微软雅黑</vt:lpstr>
      <vt:lpstr>苹方 常规</vt:lpstr>
      <vt:lpstr>方正兰亭刊黑_GBK</vt:lpstr>
      <vt:lpstr>黑体</vt:lpstr>
      <vt:lpstr>华文细黑</vt:lpstr>
      <vt:lpstr>Arial Unicode MS</vt:lpstr>
      <vt:lpstr>Wingdings</vt:lpstr>
      <vt:lpstr>微软雅黑 Light</vt:lpstr>
      <vt:lpstr>Kozuka Gothic Pro L</vt:lpstr>
      <vt:lpstr>Kozuka Mincho Pr6N R</vt:lpstr>
      <vt:lpstr>Microsoft JhengHei</vt:lpstr>
      <vt:lpstr>Yu Gothic UI Semilight</vt:lpstr>
      <vt:lpstr>Chaparral Pro Light</vt:lpstr>
      <vt:lpstr>SWComp</vt:lpstr>
      <vt:lpstr>SWGothi</vt:lpstr>
      <vt:lpstr>SWGrekc</vt:lpstr>
      <vt:lpstr>SWGreks</vt:lpstr>
      <vt:lpstr>SWIsop1</vt:lpstr>
      <vt:lpstr>SWGothg</vt:lpstr>
      <vt:lpstr>SWItalc</vt:lpstr>
      <vt:lpstr>SWItalt</vt:lpstr>
      <vt:lpstr>SWMath</vt:lpstr>
      <vt:lpstr>SWMusic</vt:lpstr>
      <vt:lpstr>Sylfaen</vt:lpstr>
      <vt:lpstr>SWSimp</vt:lpstr>
      <vt:lpstr>SWScrpc</vt:lpstr>
      <vt:lpstr>SWScrps</vt:lpstr>
      <vt:lpstr>SWTxt</vt:lpstr>
      <vt:lpstr>Tahoma</vt:lpstr>
      <vt:lpstr>Office 主题​​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Photoshop.Image.13</vt:lpstr>
      <vt:lpstr>Equation.KSEE3</vt:lpstr>
      <vt:lpstr>Photoshop.Image.13</vt:lpstr>
      <vt:lpstr>Photoshop.Image.13</vt:lpstr>
      <vt:lpstr>Equation.KSEE3</vt:lpstr>
      <vt:lpstr>Equation.KSEE3</vt:lpstr>
      <vt:lpstr>Equation.KSEE3</vt:lpstr>
      <vt:lpstr>Photoshop.Image.13</vt:lpstr>
      <vt:lpstr>Photoshop.Image.13</vt:lpstr>
      <vt:lpstr>Equation.KSEE3</vt:lpstr>
      <vt:lpstr>Photoshop.Image.13</vt:lpstr>
      <vt:lpstr>Photoshop.Image.13</vt:lpstr>
      <vt:lpstr>Equation.KSEE3</vt:lpstr>
      <vt:lpstr>Equation.KSEE3</vt:lpstr>
      <vt:lpstr>Photoshop.Image.13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Photoshop.Image.13</vt:lpstr>
      <vt:lpstr>Equation.KSEE3</vt:lpstr>
      <vt:lpstr>Equation.KSEE3</vt:lpstr>
      <vt:lpstr>Equation.KSEE3</vt:lpstr>
      <vt:lpstr>Equation.KSEE3</vt:lpstr>
      <vt:lpstr>Equation.KSEE3</vt:lpstr>
      <vt:lpstr>Photoshop.Image.13</vt:lpstr>
      <vt:lpstr>Photoshop.Image.13</vt:lpstr>
      <vt:lpstr>Photoshop.Image.13</vt:lpstr>
      <vt:lpstr>Photoshop.Image.13</vt:lpstr>
      <vt:lpstr>Photoshop.Image.13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sunnyeternally</cp:lastModifiedBy>
  <cp:revision>304</cp:revision>
  <dcterms:created xsi:type="dcterms:W3CDTF">2019-06-19T02:08:00Z</dcterms:created>
  <dcterms:modified xsi:type="dcterms:W3CDTF">2019-09-07T04:59:53Z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